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sldIdLst>
    <p:sldId id="256" r:id="rId2"/>
    <p:sldId id="380" r:id="rId3"/>
    <p:sldId id="379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378" r:id="rId8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71" autoAdjust="0"/>
  </p:normalViewPr>
  <p:slideViewPr>
    <p:cSldViewPr snapToGrid="0" showGuides="1">
      <p:cViewPr varScale="1">
        <p:scale>
          <a:sx n="39" d="100"/>
          <a:sy n="39" d="100"/>
        </p:scale>
        <p:origin x="72" y="420"/>
      </p:cViewPr>
      <p:guideLst>
        <p:guide orient="horz" pos="4320"/>
        <p:guide pos="77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-instructors/tree/master/powerpoint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original slide show from: </a:t>
            </a:r>
            <a:r>
              <a:rPr lang="en-US" dirty="0">
                <a:hlinkClick r:id="rId3"/>
              </a:rPr>
              <a:t>https://github.com/rstudio-education/master-the-tidyverse-instructors/tree/master/powerpoints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modified 2019-10-16 by Kim Cressman to incorporate pivot() functions and shorten for CERF workshop</a:t>
            </a:r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3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table4a is a built-in dataset</a:t>
            </a:r>
          </a:p>
        </p:txBody>
      </p:sp>
    </p:spTree>
    <p:extLst>
      <p:ext uri="{BB962C8B-B14F-4D97-AF65-F5344CB8AC3E}">
        <p14:creationId xmlns:p14="http://schemas.microsoft.com/office/powerpoint/2010/main" val="425845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0"/>
              </a:defRPr>
            </a:lvl1pPr>
          </a:lstStyle>
          <a:p>
            <a:pPr>
              <a:defRPr u="none"/>
            </a:pPr>
            <a:r>
              <a:rPr u="sng">
                <a:hlinkClick r:id="rId20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7" r:id="rId17"/>
    <p:sldLayoutId id="2147483670" r:id="rId18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sa/4.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hyperlink" Target="https://creativecommons.org/licenses/by-sa/4.0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rstudio.com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58.png"/><Relationship Id="rId39" Type="http://schemas.openxmlformats.org/officeDocument/2006/relationships/image" Target="../media/image70.png"/><Relationship Id="rId21" Type="http://schemas.openxmlformats.org/officeDocument/2006/relationships/image" Target="../media/image55.png"/><Relationship Id="rId34" Type="http://schemas.openxmlformats.org/officeDocument/2006/relationships/image" Target="../media/image66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" Type="http://schemas.openxmlformats.org/officeDocument/2006/relationships/image" Target="../media/image37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38.png"/><Relationship Id="rId46" Type="http://schemas.openxmlformats.org/officeDocument/2006/relationships/image" Target="../media/image77.png"/><Relationship Id="rId2" Type="http://schemas.openxmlformats.org/officeDocument/2006/relationships/image" Target="../media/image31.png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29" Type="http://schemas.openxmlformats.org/officeDocument/2006/relationships/image" Target="../media/image61.pn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24" Type="http://schemas.openxmlformats.org/officeDocument/2006/relationships/image" Target="../media/image3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23" Type="http://schemas.openxmlformats.org/officeDocument/2006/relationships/image" Target="../media/image3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45.png"/><Relationship Id="rId19" Type="http://schemas.openxmlformats.org/officeDocument/2006/relationships/image" Target="../media/image39.png"/><Relationship Id="rId31" Type="http://schemas.openxmlformats.org/officeDocument/2006/relationships/image" Target="../media/image63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6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56" Type="http://schemas.openxmlformats.org/officeDocument/2006/relationships/image" Target="../media/image87.png"/><Relationship Id="rId8" Type="http://schemas.openxmlformats.org/officeDocument/2006/relationships/image" Target="../media/image43.png"/><Relationship Id="rId51" Type="http://schemas.openxmlformats.org/officeDocument/2006/relationships/image" Target="../media/image82.png"/><Relationship Id="rId3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58.png"/><Relationship Id="rId39" Type="http://schemas.openxmlformats.org/officeDocument/2006/relationships/image" Target="../media/image70.png"/><Relationship Id="rId3" Type="http://schemas.openxmlformats.org/officeDocument/2006/relationships/image" Target="../media/image32.png"/><Relationship Id="rId21" Type="http://schemas.openxmlformats.org/officeDocument/2006/relationships/image" Target="../media/image55.png"/><Relationship Id="rId34" Type="http://schemas.openxmlformats.org/officeDocument/2006/relationships/image" Target="../media/image66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90.png"/><Relationship Id="rId7" Type="http://schemas.openxmlformats.org/officeDocument/2006/relationships/image" Target="../media/image37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38.png"/><Relationship Id="rId46" Type="http://schemas.openxmlformats.org/officeDocument/2006/relationships/image" Target="../media/image77.png"/><Relationship Id="rId2" Type="http://schemas.openxmlformats.org/officeDocument/2006/relationships/image" Target="../media/image31.png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29" Type="http://schemas.openxmlformats.org/officeDocument/2006/relationships/image" Target="../media/image61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24" Type="http://schemas.openxmlformats.org/officeDocument/2006/relationships/image" Target="../media/image3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23" Type="http://schemas.openxmlformats.org/officeDocument/2006/relationships/image" Target="../media/image3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49" Type="http://schemas.openxmlformats.org/officeDocument/2006/relationships/image" Target="../media/image80.png"/><Relationship Id="rId10" Type="http://schemas.openxmlformats.org/officeDocument/2006/relationships/image" Target="../media/image45.png"/><Relationship Id="rId19" Type="http://schemas.openxmlformats.org/officeDocument/2006/relationships/image" Target="../media/image39.png"/><Relationship Id="rId31" Type="http://schemas.openxmlformats.org/officeDocument/2006/relationships/image" Target="../media/image63.png"/><Relationship Id="rId44" Type="http://schemas.openxmlformats.org/officeDocument/2006/relationships/image" Target="../media/image75.png"/><Relationship Id="rId52" Type="http://schemas.openxmlformats.org/officeDocument/2006/relationships/image" Target="../media/image9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6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8" Type="http://schemas.openxmlformats.org/officeDocument/2006/relationships/image" Target="../media/image43.png"/><Relationship Id="rId51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table1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300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3"/>
          <a:srcRect r="858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/>
          <a:srcRect r="941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table2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30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08" name="wrangling.001.png" descr="wrangling.001.png"/>
              <p:cNvPicPr>
                <a:picLocks noChangeAspect="1"/>
              </p:cNvPicPr>
              <p:nvPr/>
            </p:nvPicPr>
            <p:blipFill>
              <a:blip r:embed="rId4"/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Oval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Triangle"/>
              <p:cNvSpPr/>
              <p:nvPr/>
            </p:nvSpPr>
            <p:spPr>
              <a:xfrm rot="10800000" flipH="1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11" name="wrangling.001.png" descr="wrangling.001.png"/>
              <p:cNvPicPr>
                <a:picLocks noChangeAspect="1"/>
              </p:cNvPicPr>
              <p:nvPr/>
            </p:nvPicPr>
            <p:blipFill>
              <a:blip r:embed="rId5"/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quare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Rectangle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Rectangle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17" name="Group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15" name="Rectangle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16" name="Rectangle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18" name="Rectangle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 rot="19740000" flipH="1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Triangle"/>
              <p:cNvSpPr/>
              <p:nvPr/>
            </p:nvSpPr>
            <p:spPr>
              <a:xfrm rot="10800000" flipH="1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rcRect r="2080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7-07-20 at 1.54.14 PM.png" descr="Screen Shot 2017-07-20 at 1.54.14 PM.png"/>
          <p:cNvPicPr>
            <a:picLocks noChangeAspect="1"/>
          </p:cNvPicPr>
          <p:nvPr/>
        </p:nvPicPr>
        <p:blipFill>
          <a:blip r:embed="rId3"/>
          <a:srcRect l="50939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df-tidyr.pdf" descr="pdf-tid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table1$cases / table1$population -&gt; table1$rate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table1$cases / table1$population -&gt; table1$rate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703293" y="3253492"/>
            <a:ext cx="8537999" cy="4918045"/>
            <a:chOff x="0" y="-38100"/>
            <a:chExt cx="8537997" cy="4918043"/>
          </a:xfrm>
        </p:grpSpPr>
        <p:sp>
          <p:nvSpPr>
            <p:cNvPr id="329" name="Arrow"/>
            <p:cNvSpPr/>
            <p:nvPr/>
          </p:nvSpPr>
          <p:spPr>
            <a:xfrm>
              <a:off x="0" y="-3810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0" name="Arrow"/>
            <p:cNvSpPr/>
            <p:nvPr/>
          </p:nvSpPr>
          <p:spPr>
            <a:xfrm>
              <a:off x="7420" y="8234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Arrow"/>
            <p:cNvSpPr/>
            <p:nvPr/>
          </p:nvSpPr>
          <p:spPr>
            <a:xfrm>
              <a:off x="0" y="16849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Arrow"/>
            <p:cNvSpPr/>
            <p:nvPr/>
          </p:nvSpPr>
          <p:spPr>
            <a:xfrm>
              <a:off x="7420" y="25464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Arrow"/>
            <p:cNvSpPr/>
            <p:nvPr/>
          </p:nvSpPr>
          <p:spPr>
            <a:xfrm>
              <a:off x="7420" y="34080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Arrow"/>
            <p:cNvSpPr/>
            <p:nvPr/>
          </p:nvSpPr>
          <p:spPr>
            <a:xfrm>
              <a:off x="0" y="42695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10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35" grpId="1" animBg="1" advAuto="0"/>
      <p:bldP spid="335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/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  <p:extLst>
      <p:ext uri="{BB962C8B-B14F-4D97-AF65-F5344CB8AC3E}">
        <p14:creationId xmlns:p14="http://schemas.microsoft.com/office/powerpoint/2010/main" val="26619465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</a:t>
            </a:r>
            <a:r>
              <a:rPr dirty="0" err="1"/>
              <a:t>iff</a:t>
            </a:r>
            <a:r>
              <a:rPr dirty="0"/>
              <a:t>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B49B35-1F75-458C-8109-C8A96FA00B04}"/>
              </a:ext>
            </a:extLst>
          </p:cNvPr>
          <p:cNvSpPr txBox="1"/>
          <p:nvPr/>
        </p:nvSpPr>
        <p:spPr>
          <a:xfrm>
            <a:off x="1952675" y="11317186"/>
            <a:ext cx="20566443" cy="236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sym typeface="Gill Sans"/>
              </a:rPr>
              <a:t>Also see these papers, in your “other resources” folder: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Wickham, 2014: </a:t>
            </a:r>
            <a:r>
              <a:rPr lang="en-US" sz="4400" i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Tidy Data</a:t>
            </a:r>
            <a:endParaRPr lang="en-US" sz="4800" i="1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sym typeface="Gill Sans"/>
              </a:rPr>
              <a:t>Broman and Woo, 2017: 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sym typeface="Gill Sans"/>
              </a:rPr>
              <a:t>Data Organization in Spreadsheets</a:t>
            </a:r>
            <a:endParaRPr kumimoji="0" lang="en-US" sz="4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 Light" panose="020B0403030403020204" pitchFamily="34" charset="0"/>
              <a:ea typeface="Source Sans Pro Light" panose="020B0403030403020204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376045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build="p" bldLvl="5" animBg="1" advAuto="0"/>
      <p:bldP spid="287" grpId="0" animBg="1" advAuto="0"/>
      <p:bldP spid="287" grpId="1" animBg="1" advAuto="0"/>
      <p:bldP spid="295" grpId="0" animBg="1" advAuto="0"/>
      <p:bldP spid="295" grpId="1" animBg="1" advAuto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9910118" y="3074443"/>
            <a:ext cx="5239265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000" dirty="0" err="1"/>
              <a:t>pivot_longer</a:t>
            </a:r>
            <a:r>
              <a:rPr sz="60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6508637" y="1017308"/>
            <a:ext cx="7587049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names_to</a:t>
            </a:r>
            <a:r>
              <a:rPr lang="en-US" dirty="0"/>
              <a:t> 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former column names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3443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3" name="key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endParaRPr dirty="0">
              <a:solidFill>
                <a:srgbClr val="A6AAA9"/>
              </a:solidFill>
            </a:endParaRPr>
          </a:p>
        </p:txBody>
      </p:sp>
      <p:sp>
        <p:nvSpPr>
          <p:cNvPr id="564" name="value (former cells)"/>
          <p:cNvSpPr txBox="1"/>
          <p:nvPr/>
        </p:nvSpPr>
        <p:spPr>
          <a:xfrm>
            <a:off x="18829165" y="1017308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s_to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68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2690177" y="3081075"/>
            <a:ext cx="191013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cases </a:t>
            </a:r>
            <a:r>
              <a:rPr dirty="0">
                <a:solidFill>
                  <a:srgbClr val="000000"/>
                </a:solidFill>
              </a:rPr>
              <a:t>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</a:t>
            </a:r>
            <a:r>
              <a:rPr lang="en-US" dirty="0"/>
              <a:t>2:4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"year"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"n"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12344163" y="3908565"/>
            <a:ext cx="4210015" cy="5232716"/>
          </a:xfrm>
          <a:custGeom>
            <a:avLst/>
            <a:gdLst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51 h 21600"/>
              <a:gd name="connsiteX10" fmla="*/ 21058 w 21600"/>
              <a:gd name="connsiteY10" fmla="*/ 0 h 21600"/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11 h 21600"/>
              <a:gd name="connsiteX10" fmla="*/ 21058 w 21600"/>
              <a:gd name="connsiteY10" fmla="*/ 0 h 21600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6541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814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98"/>
              <a:gd name="connsiteY0" fmla="*/ 0 h 22082"/>
              <a:gd name="connsiteX1" fmla="*/ 12668 w 21698"/>
              <a:gd name="connsiteY1" fmla="*/ 4678 h 22082"/>
              <a:gd name="connsiteX2" fmla="*/ 2228 w 21698"/>
              <a:gd name="connsiteY2" fmla="*/ 4718 h 22082"/>
              <a:gd name="connsiteX3" fmla="*/ 0 w 21698"/>
              <a:gd name="connsiteY3" fmla="*/ 6541 h 22082"/>
              <a:gd name="connsiteX4" fmla="*/ 0 w 21698"/>
              <a:gd name="connsiteY4" fmla="*/ 20258 h 22082"/>
              <a:gd name="connsiteX5" fmla="*/ 2228 w 21698"/>
              <a:gd name="connsiteY5" fmla="*/ 22082 h 22082"/>
              <a:gd name="connsiteX6" fmla="*/ 19372 w 21698"/>
              <a:gd name="connsiteY6" fmla="*/ 22082 h 22082"/>
              <a:gd name="connsiteX7" fmla="*/ 21600 w 21698"/>
              <a:gd name="connsiteY7" fmla="*/ 20258 h 22082"/>
              <a:gd name="connsiteX8" fmla="*/ 21698 w 21698"/>
              <a:gd name="connsiteY8" fmla="*/ 6781 h 22082"/>
              <a:gd name="connsiteX9" fmla="*/ 14945 w 21698"/>
              <a:gd name="connsiteY9" fmla="*/ 4693 h 22082"/>
              <a:gd name="connsiteX10" fmla="*/ 13694 w 21698"/>
              <a:gd name="connsiteY10" fmla="*/ 0 h 2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98" h="22082" extrusionOk="0">
                <a:moveTo>
                  <a:pt x="13694" y="0"/>
                </a:moveTo>
                <a:lnTo>
                  <a:pt x="12668" y="4678"/>
                </a:lnTo>
                <a:lnTo>
                  <a:pt x="2228" y="4718"/>
                </a:lnTo>
                <a:cubicBezTo>
                  <a:pt x="997" y="4718"/>
                  <a:pt x="0" y="5534"/>
                  <a:pt x="0" y="6541"/>
                </a:cubicBezTo>
                <a:lnTo>
                  <a:pt x="0" y="20258"/>
                </a:lnTo>
                <a:cubicBezTo>
                  <a:pt x="0" y="21265"/>
                  <a:pt x="997" y="22082"/>
                  <a:pt x="2228" y="22082"/>
                </a:cubicBezTo>
                <a:lnTo>
                  <a:pt x="19372" y="22082"/>
                </a:lnTo>
                <a:cubicBezTo>
                  <a:pt x="20603" y="22082"/>
                  <a:pt x="21600" y="21265"/>
                  <a:pt x="21600" y="20258"/>
                </a:cubicBezTo>
                <a:cubicBezTo>
                  <a:pt x="21616" y="15618"/>
                  <a:pt x="21682" y="11421"/>
                  <a:pt x="21698" y="6781"/>
                </a:cubicBezTo>
                <a:cubicBezTo>
                  <a:pt x="21698" y="4502"/>
                  <a:pt x="20759" y="4729"/>
                  <a:pt x="14945" y="4693"/>
                </a:cubicBezTo>
                <a:lnTo>
                  <a:pt x="1369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key column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1" name="data frame to reshape"/>
          <p:cNvSpPr/>
          <p:nvPr/>
        </p:nvSpPr>
        <p:spPr>
          <a:xfrm>
            <a:off x="2975186" y="4047390"/>
            <a:ext cx="4191001" cy="509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5" y="0"/>
                </a:moveTo>
                <a:lnTo>
                  <a:pt x="2731" y="4152"/>
                </a:lnTo>
                <a:lnTo>
                  <a:pt x="2228" y="4152"/>
                </a:lnTo>
                <a:cubicBezTo>
                  <a:pt x="997" y="4152"/>
                  <a:pt x="0" y="4972"/>
                  <a:pt x="0" y="5984"/>
                </a:cubicBezTo>
                <a:lnTo>
                  <a:pt x="0" y="19767"/>
                </a:lnTo>
                <a:cubicBezTo>
                  <a:pt x="0" y="20779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79"/>
                  <a:pt x="21600" y="19767"/>
                </a:cubicBezTo>
                <a:lnTo>
                  <a:pt x="21600" y="5984"/>
                </a:lnTo>
                <a:cubicBezTo>
                  <a:pt x="21600" y="4972"/>
                  <a:pt x="20603" y="4152"/>
                  <a:pt x="19372" y="4152"/>
                </a:cubicBezTo>
                <a:lnTo>
                  <a:pt x="4040" y="4152"/>
                </a:lnTo>
                <a:lnTo>
                  <a:pt x="33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frame to reshape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2" name="name of the new value column…"/>
          <p:cNvSpPr/>
          <p:nvPr/>
        </p:nvSpPr>
        <p:spPr>
          <a:xfrm>
            <a:off x="16869280" y="3909779"/>
            <a:ext cx="4201286" cy="5231502"/>
          </a:xfrm>
          <a:custGeom>
            <a:avLst/>
            <a:gdLst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17053 w 21600"/>
              <a:gd name="connsiteY2" fmla="*/ 445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2026 w 21600"/>
              <a:gd name="connsiteY1" fmla="*/ 4455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8575 w 19014"/>
              <a:gd name="connsiteY10" fmla="*/ 5329 h 21798"/>
              <a:gd name="connsiteX11" fmla="*/ 11445 w 19014"/>
              <a:gd name="connsiteY11" fmla="*/ 0 h 21798"/>
              <a:gd name="connsiteX0" fmla="*/ 11445 w 19047"/>
              <a:gd name="connsiteY0" fmla="*/ 0 h 21798"/>
              <a:gd name="connsiteX1" fmla="*/ 12026 w 19047"/>
              <a:gd name="connsiteY1" fmla="*/ 4653 h 21798"/>
              <a:gd name="connsiteX2" fmla="*/ 8021 w 19047"/>
              <a:gd name="connsiteY2" fmla="*/ 4613 h 21798"/>
              <a:gd name="connsiteX3" fmla="*/ 1961 w 19047"/>
              <a:gd name="connsiteY3" fmla="*/ 4653 h 21798"/>
              <a:gd name="connsiteX4" fmla="*/ 0 w 19047"/>
              <a:gd name="connsiteY4" fmla="*/ 6454 h 21798"/>
              <a:gd name="connsiteX5" fmla="*/ 0 w 19047"/>
              <a:gd name="connsiteY5" fmla="*/ 19997 h 21798"/>
              <a:gd name="connsiteX6" fmla="*/ 1961 w 19047"/>
              <a:gd name="connsiteY6" fmla="*/ 21798 h 21798"/>
              <a:gd name="connsiteX7" fmla="*/ 17053 w 19047"/>
              <a:gd name="connsiteY7" fmla="*/ 21798 h 21798"/>
              <a:gd name="connsiteX8" fmla="*/ 19014 w 19047"/>
              <a:gd name="connsiteY8" fmla="*/ 19997 h 21798"/>
              <a:gd name="connsiteX9" fmla="*/ 19014 w 19047"/>
              <a:gd name="connsiteY9" fmla="*/ 6454 h 21798"/>
              <a:gd name="connsiteX10" fmla="*/ 18878 w 19047"/>
              <a:gd name="connsiteY10" fmla="*/ 4773 h 21798"/>
              <a:gd name="connsiteX11" fmla="*/ 11445 w 19047"/>
              <a:gd name="connsiteY11" fmla="*/ 0 h 21798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3779 w 19014"/>
              <a:gd name="connsiteY10" fmla="*/ 4614 h 21798"/>
              <a:gd name="connsiteX11" fmla="*/ 11445 w 19014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892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733 h 21798"/>
              <a:gd name="connsiteX11" fmla="*/ 11445 w 1922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3822 w 19099"/>
              <a:gd name="connsiteY10" fmla="*/ 4733 h 21798"/>
              <a:gd name="connsiteX11" fmla="*/ 11445 w 1909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6333 w 19099"/>
              <a:gd name="connsiteY10" fmla="*/ 474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7413 w 19099"/>
              <a:gd name="connsiteY10" fmla="*/ 470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733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70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3"/>
              <a:gd name="connsiteY0" fmla="*/ 0 h 21798"/>
              <a:gd name="connsiteX1" fmla="*/ 12026 w 19143"/>
              <a:gd name="connsiteY1" fmla="*/ 4653 h 21798"/>
              <a:gd name="connsiteX2" fmla="*/ 8021 w 19143"/>
              <a:gd name="connsiteY2" fmla="*/ 4613 h 21798"/>
              <a:gd name="connsiteX3" fmla="*/ 1961 w 19143"/>
              <a:gd name="connsiteY3" fmla="*/ 4653 h 21798"/>
              <a:gd name="connsiteX4" fmla="*/ 0 w 19143"/>
              <a:gd name="connsiteY4" fmla="*/ 6454 h 21798"/>
              <a:gd name="connsiteX5" fmla="*/ 0 w 19143"/>
              <a:gd name="connsiteY5" fmla="*/ 19997 h 21798"/>
              <a:gd name="connsiteX6" fmla="*/ 1961 w 19143"/>
              <a:gd name="connsiteY6" fmla="*/ 21798 h 21798"/>
              <a:gd name="connsiteX7" fmla="*/ 17053 w 19143"/>
              <a:gd name="connsiteY7" fmla="*/ 21798 h 21798"/>
              <a:gd name="connsiteX8" fmla="*/ 19014 w 19143"/>
              <a:gd name="connsiteY8" fmla="*/ 19997 h 21798"/>
              <a:gd name="connsiteX9" fmla="*/ 19142 w 19143"/>
              <a:gd name="connsiteY9" fmla="*/ 6256 h 21798"/>
              <a:gd name="connsiteX10" fmla="*/ 17413 w 19143"/>
              <a:gd name="connsiteY10" fmla="*/ 4664 h 21798"/>
              <a:gd name="connsiteX11" fmla="*/ 13822 w 19143"/>
              <a:gd name="connsiteY11" fmla="*/ 4654 h 21798"/>
              <a:gd name="connsiteX12" fmla="*/ 11445 w 19143"/>
              <a:gd name="connsiteY12" fmla="*/ 0 h 21798"/>
              <a:gd name="connsiteX0" fmla="*/ 11445 w 19238"/>
              <a:gd name="connsiteY0" fmla="*/ 0 h 21798"/>
              <a:gd name="connsiteX1" fmla="*/ 12026 w 19238"/>
              <a:gd name="connsiteY1" fmla="*/ 4653 h 21798"/>
              <a:gd name="connsiteX2" fmla="*/ 8021 w 19238"/>
              <a:gd name="connsiteY2" fmla="*/ 4613 h 21798"/>
              <a:gd name="connsiteX3" fmla="*/ 1961 w 19238"/>
              <a:gd name="connsiteY3" fmla="*/ 4653 h 21798"/>
              <a:gd name="connsiteX4" fmla="*/ 0 w 19238"/>
              <a:gd name="connsiteY4" fmla="*/ 6454 h 21798"/>
              <a:gd name="connsiteX5" fmla="*/ 0 w 19238"/>
              <a:gd name="connsiteY5" fmla="*/ 19997 h 21798"/>
              <a:gd name="connsiteX6" fmla="*/ 1961 w 19238"/>
              <a:gd name="connsiteY6" fmla="*/ 21798 h 21798"/>
              <a:gd name="connsiteX7" fmla="*/ 17053 w 19238"/>
              <a:gd name="connsiteY7" fmla="*/ 21798 h 21798"/>
              <a:gd name="connsiteX8" fmla="*/ 19014 w 19238"/>
              <a:gd name="connsiteY8" fmla="*/ 19997 h 21798"/>
              <a:gd name="connsiteX9" fmla="*/ 19142 w 19238"/>
              <a:gd name="connsiteY9" fmla="*/ 6256 h 21798"/>
              <a:gd name="connsiteX10" fmla="*/ 17413 w 19238"/>
              <a:gd name="connsiteY10" fmla="*/ 4664 h 21798"/>
              <a:gd name="connsiteX11" fmla="*/ 13822 w 19238"/>
              <a:gd name="connsiteY11" fmla="*/ 4654 h 21798"/>
              <a:gd name="connsiteX12" fmla="*/ 11445 w 19238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66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88"/>
              <a:gd name="connsiteY0" fmla="*/ 0 h 21798"/>
              <a:gd name="connsiteX1" fmla="*/ 12026 w 19188"/>
              <a:gd name="connsiteY1" fmla="*/ 4653 h 21798"/>
              <a:gd name="connsiteX2" fmla="*/ 8021 w 19188"/>
              <a:gd name="connsiteY2" fmla="*/ 4613 h 21798"/>
              <a:gd name="connsiteX3" fmla="*/ 1961 w 19188"/>
              <a:gd name="connsiteY3" fmla="*/ 4653 h 21798"/>
              <a:gd name="connsiteX4" fmla="*/ 0 w 19188"/>
              <a:gd name="connsiteY4" fmla="*/ 6454 h 21798"/>
              <a:gd name="connsiteX5" fmla="*/ 0 w 19188"/>
              <a:gd name="connsiteY5" fmla="*/ 19997 h 21798"/>
              <a:gd name="connsiteX6" fmla="*/ 1961 w 19188"/>
              <a:gd name="connsiteY6" fmla="*/ 21798 h 21798"/>
              <a:gd name="connsiteX7" fmla="*/ 17053 w 19188"/>
              <a:gd name="connsiteY7" fmla="*/ 21798 h 21798"/>
              <a:gd name="connsiteX8" fmla="*/ 19014 w 19188"/>
              <a:gd name="connsiteY8" fmla="*/ 19997 h 21798"/>
              <a:gd name="connsiteX9" fmla="*/ 19185 w 19188"/>
              <a:gd name="connsiteY9" fmla="*/ 6415 h 21798"/>
              <a:gd name="connsiteX10" fmla="*/ 17413 w 19188"/>
              <a:gd name="connsiteY10" fmla="*/ 4664 h 21798"/>
              <a:gd name="connsiteX11" fmla="*/ 13822 w 19188"/>
              <a:gd name="connsiteY11" fmla="*/ 4654 h 21798"/>
              <a:gd name="connsiteX12" fmla="*/ 11445 w 19188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802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716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061"/>
              <a:gd name="connsiteY0" fmla="*/ 0 h 21798"/>
              <a:gd name="connsiteX1" fmla="*/ 12026 w 19061"/>
              <a:gd name="connsiteY1" fmla="*/ 4653 h 21798"/>
              <a:gd name="connsiteX2" fmla="*/ 8021 w 19061"/>
              <a:gd name="connsiteY2" fmla="*/ 4613 h 21798"/>
              <a:gd name="connsiteX3" fmla="*/ 1961 w 19061"/>
              <a:gd name="connsiteY3" fmla="*/ 4653 h 21798"/>
              <a:gd name="connsiteX4" fmla="*/ 0 w 19061"/>
              <a:gd name="connsiteY4" fmla="*/ 6454 h 21798"/>
              <a:gd name="connsiteX5" fmla="*/ 0 w 19061"/>
              <a:gd name="connsiteY5" fmla="*/ 19997 h 21798"/>
              <a:gd name="connsiteX6" fmla="*/ 1961 w 19061"/>
              <a:gd name="connsiteY6" fmla="*/ 21798 h 21798"/>
              <a:gd name="connsiteX7" fmla="*/ 17053 w 19061"/>
              <a:gd name="connsiteY7" fmla="*/ 21798 h 21798"/>
              <a:gd name="connsiteX8" fmla="*/ 19014 w 19061"/>
              <a:gd name="connsiteY8" fmla="*/ 19997 h 21798"/>
              <a:gd name="connsiteX9" fmla="*/ 19055 w 19061"/>
              <a:gd name="connsiteY9" fmla="*/ 6415 h 21798"/>
              <a:gd name="connsiteX10" fmla="*/ 17716 w 19061"/>
              <a:gd name="connsiteY10" fmla="*/ 4664 h 21798"/>
              <a:gd name="connsiteX11" fmla="*/ 13822 w 19061"/>
              <a:gd name="connsiteY11" fmla="*/ 4654 h 21798"/>
              <a:gd name="connsiteX12" fmla="*/ 11445 w 19061"/>
              <a:gd name="connsiteY12" fmla="*/ 0 h 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61" h="21798" extrusionOk="0">
                <a:moveTo>
                  <a:pt x="11445" y="0"/>
                </a:moveTo>
                <a:cubicBezTo>
                  <a:pt x="11639" y="1551"/>
                  <a:pt x="11832" y="3102"/>
                  <a:pt x="12026" y="4653"/>
                </a:cubicBezTo>
                <a:cubicBezTo>
                  <a:pt x="11851" y="4606"/>
                  <a:pt x="8213" y="4613"/>
                  <a:pt x="8021" y="4613"/>
                </a:cubicBezTo>
                <a:lnTo>
                  <a:pt x="1961" y="4653"/>
                </a:lnTo>
                <a:cubicBezTo>
                  <a:pt x="878" y="4653"/>
                  <a:pt x="0" y="5459"/>
                  <a:pt x="0" y="6454"/>
                </a:cubicBezTo>
                <a:lnTo>
                  <a:pt x="0" y="19997"/>
                </a:lnTo>
                <a:cubicBezTo>
                  <a:pt x="0" y="20992"/>
                  <a:pt x="878" y="21798"/>
                  <a:pt x="1961" y="21798"/>
                </a:cubicBezTo>
                <a:lnTo>
                  <a:pt x="17053" y="21798"/>
                </a:lnTo>
                <a:cubicBezTo>
                  <a:pt x="18136" y="21798"/>
                  <a:pt x="19014" y="20992"/>
                  <a:pt x="19014" y="19997"/>
                </a:cubicBezTo>
                <a:cubicBezTo>
                  <a:pt x="19028" y="14993"/>
                  <a:pt x="19041" y="11419"/>
                  <a:pt x="19055" y="6415"/>
                </a:cubicBezTo>
                <a:cubicBezTo>
                  <a:pt x="19127" y="5620"/>
                  <a:pt x="18551" y="4705"/>
                  <a:pt x="17716" y="4664"/>
                </a:cubicBezTo>
                <a:lnTo>
                  <a:pt x="13822" y="4654"/>
                </a:lnTo>
                <a:lnTo>
                  <a:pt x="11445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value column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3" name="numeric indexes of columns to collapse…"/>
          <p:cNvSpPr/>
          <p:nvPr/>
        </p:nvSpPr>
        <p:spPr>
          <a:xfrm>
            <a:off x="7678380" y="4028229"/>
            <a:ext cx="4191001" cy="5113051"/>
          </a:xfrm>
          <a:custGeom>
            <a:avLst/>
            <a:gdLst>
              <a:gd name="connsiteX0" fmla="*/ 13795 w 21600"/>
              <a:gd name="connsiteY0" fmla="*/ 0 h 21974"/>
              <a:gd name="connsiteX1" fmla="*/ 10383 w 21600"/>
              <a:gd name="connsiteY1" fmla="*/ 4290 h 21974"/>
              <a:gd name="connsiteX2" fmla="*/ 2228 w 21600"/>
              <a:gd name="connsiteY2" fmla="*/ 4290 h 21974"/>
              <a:gd name="connsiteX3" fmla="*/ 0 w 21600"/>
              <a:gd name="connsiteY3" fmla="*/ 6148 h 21974"/>
              <a:gd name="connsiteX4" fmla="*/ 0 w 21600"/>
              <a:gd name="connsiteY4" fmla="*/ 20117 h 21974"/>
              <a:gd name="connsiteX5" fmla="*/ 2228 w 21600"/>
              <a:gd name="connsiteY5" fmla="*/ 21974 h 21974"/>
              <a:gd name="connsiteX6" fmla="*/ 19372 w 21600"/>
              <a:gd name="connsiteY6" fmla="*/ 21974 h 21974"/>
              <a:gd name="connsiteX7" fmla="*/ 21600 w 21600"/>
              <a:gd name="connsiteY7" fmla="*/ 20117 h 21974"/>
              <a:gd name="connsiteX8" fmla="*/ 21600 w 21600"/>
              <a:gd name="connsiteY8" fmla="*/ 6148 h 21974"/>
              <a:gd name="connsiteX9" fmla="*/ 19372 w 21600"/>
              <a:gd name="connsiteY9" fmla="*/ 4290 h 21974"/>
              <a:gd name="connsiteX10" fmla="*/ 11694 w 21600"/>
              <a:gd name="connsiteY10" fmla="*/ 4290 h 21974"/>
              <a:gd name="connsiteX11" fmla="*/ 13795 w 21600"/>
              <a:gd name="connsiteY11" fmla="*/ 0 h 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974" extrusionOk="0">
                <a:moveTo>
                  <a:pt x="13795" y="0"/>
                </a:moveTo>
                <a:lnTo>
                  <a:pt x="10383" y="4290"/>
                </a:lnTo>
                <a:lnTo>
                  <a:pt x="2228" y="4290"/>
                </a:lnTo>
                <a:cubicBezTo>
                  <a:pt x="997" y="4290"/>
                  <a:pt x="0" y="5122"/>
                  <a:pt x="0" y="6148"/>
                </a:cubicBezTo>
                <a:lnTo>
                  <a:pt x="0" y="20117"/>
                </a:lnTo>
                <a:cubicBezTo>
                  <a:pt x="0" y="21142"/>
                  <a:pt x="997" y="21974"/>
                  <a:pt x="2228" y="21974"/>
                </a:cubicBezTo>
                <a:lnTo>
                  <a:pt x="19372" y="21974"/>
                </a:lnTo>
                <a:cubicBezTo>
                  <a:pt x="20603" y="21974"/>
                  <a:pt x="21600" y="21142"/>
                  <a:pt x="21600" y="20117"/>
                </a:cubicBezTo>
                <a:lnTo>
                  <a:pt x="21600" y="6148"/>
                </a:lnTo>
                <a:cubicBezTo>
                  <a:pt x="21600" y="5122"/>
                  <a:pt x="20603" y="4290"/>
                  <a:pt x="19372" y="4290"/>
                </a:cubicBezTo>
                <a:lnTo>
                  <a:pt x="11694" y="4290"/>
                </a:lnTo>
                <a:lnTo>
                  <a:pt x="13795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numeric ind</a:t>
            </a:r>
            <a:r>
              <a:rPr lang="en-US" dirty="0"/>
              <a:t>ic</a:t>
            </a:r>
            <a:r>
              <a:rPr dirty="0"/>
              <a:t>es of columns to collapse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(or names)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579" name="numeric indexes"/>
          <p:cNvSpPr/>
          <p:nvPr/>
        </p:nvSpPr>
        <p:spPr>
          <a:xfrm>
            <a:off x="6290336" y="3990776"/>
            <a:ext cx="3385742" cy="3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numeric ind</a:t>
            </a:r>
            <a:r>
              <a:rPr lang="en-US" dirty="0"/>
              <a:t>ic</a:t>
            </a:r>
            <a:r>
              <a:rPr dirty="0"/>
              <a:t>es</a:t>
            </a: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288447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</a:t>
            </a:r>
          </a:p>
        </p:txBody>
      </p:sp>
      <p:sp>
        <p:nvSpPr>
          <p:cNvPr id="582" name="3"/>
          <p:cNvSpPr txBox="1"/>
          <p:nvPr/>
        </p:nvSpPr>
        <p:spPr>
          <a:xfrm>
            <a:off x="15531211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19773976" y="7683038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17" name="Rectangle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990987" y="4782783"/>
            <a:ext cx="4077843" cy="5966680"/>
            <a:chOff x="119623" y="0"/>
            <a:chExt cx="4077842" cy="5966678"/>
          </a:xfrm>
        </p:grpSpPr>
        <p:sp>
          <p:nvSpPr>
            <p:cNvPr id="220" name="Rectangle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3" name="Rectangle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4133195" y="4782783"/>
            <a:ext cx="6729425" cy="5966680"/>
            <a:chOff x="858838" y="0"/>
            <a:chExt cx="6729424" cy="5966678"/>
          </a:xfrm>
        </p:grpSpPr>
        <p:sp>
          <p:nvSpPr>
            <p:cNvPr id="226" name="Rectangle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2" grpId="2" animBg="1" advAuto="0"/>
      <p:bldP spid="225" grpId="3" animBg="1" advAuto="0"/>
      <p:bldP spid="228" grpId="4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654260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4909724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190588" y="7683038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593" name="names"/>
          <p:cNvSpPr/>
          <p:nvPr/>
        </p:nvSpPr>
        <p:spPr>
          <a:xfrm>
            <a:off x="9335758" y="4052093"/>
            <a:ext cx="3385741" cy="320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1" y="0"/>
                </a:moveTo>
                <a:lnTo>
                  <a:pt x="16627" y="4790"/>
                </a:lnTo>
                <a:lnTo>
                  <a:pt x="2228" y="4790"/>
                </a:lnTo>
                <a:cubicBezTo>
                  <a:pt x="998" y="4790"/>
                  <a:pt x="0" y="5845"/>
                  <a:pt x="0" y="7146"/>
                </a:cubicBezTo>
                <a:lnTo>
                  <a:pt x="0" y="19245"/>
                </a:lnTo>
                <a:cubicBezTo>
                  <a:pt x="0" y="20545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45"/>
                  <a:pt x="21600" y="19245"/>
                </a:cubicBezTo>
                <a:lnTo>
                  <a:pt x="21600" y="7146"/>
                </a:lnTo>
                <a:cubicBezTo>
                  <a:pt x="21600" y="5845"/>
                  <a:pt x="20602" y="4790"/>
                  <a:pt x="19372" y="4790"/>
                </a:cubicBezTo>
                <a:lnTo>
                  <a:pt x="17934" y="4790"/>
                </a:lnTo>
                <a:lnTo>
                  <a:pt x="17281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9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-Country,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3" name="Everything except…"/>
          <p:cNvSpPr/>
          <p:nvPr/>
        </p:nvSpPr>
        <p:spPr>
          <a:xfrm>
            <a:off x="7221036" y="3984625"/>
            <a:ext cx="3385742" cy="327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Everything except…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60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609" name="Rectangle"/>
          <p:cNvSpPr/>
          <p:nvPr/>
        </p:nvSpPr>
        <p:spPr>
          <a:xfrm>
            <a:off x="2500331" y="4729512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2690177" y="5099489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")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Rectangle"/>
          <p:cNvSpPr/>
          <p:nvPr/>
        </p:nvSpPr>
        <p:spPr>
          <a:xfrm>
            <a:off x="2500331" y="6747926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2690177" y="7117903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starts_with</a:t>
            </a:r>
            <a:r>
              <a:rPr lang="en-US" dirty="0"/>
              <a:t>("201")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</a:t>
            </a:r>
            <a:r>
              <a:rPr lang="en-US"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3" name="Rectangle"/>
          <p:cNvSpPr/>
          <p:nvPr/>
        </p:nvSpPr>
        <p:spPr>
          <a:xfrm>
            <a:off x="2500331" y="8766340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2690177" y="9136317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pivot_longer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table4a </a:t>
            </a:r>
            <a:r>
              <a:rPr dirty="0"/>
              <a:t>into three columns: </a:t>
            </a:r>
            <a:r>
              <a:rPr i="1" dirty="0"/>
              <a:t>country, year, </a:t>
            </a:r>
            <a:r>
              <a:rPr dirty="0"/>
              <a:t>and</a:t>
            </a:r>
            <a:r>
              <a:rPr i="1" dirty="0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6"/>
          <a:srcRect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 descr="Screen Shot 2017-07-20 at 2.24.39 PM.png"/>
          <p:cNvPicPr>
            <a:picLocks noChangeAspect="1"/>
          </p:cNvPicPr>
          <p:nvPr/>
        </p:nvPicPr>
        <p:blipFill>
          <a:blip r:embed="rId3"/>
          <a:srcRect r="791" b="3706"/>
          <a:stretch>
            <a:fillRect/>
          </a:stretch>
        </p:blipFill>
        <p:spPr>
          <a:xfrm>
            <a:off x="2477690" y="3190615"/>
            <a:ext cx="19428811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5945622" y="4029640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2:3,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"year",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 "n")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/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31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pic>
        <p:nvPicPr>
          <p:cNvPr id="23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4" name="table2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3774015" y="4741329"/>
            <a:ext cx="3667035" cy="7969328"/>
            <a:chOff x="1459119" y="0"/>
            <a:chExt cx="3667033" cy="7969326"/>
          </a:xfrm>
        </p:grpSpPr>
        <p:sp>
          <p:nvSpPr>
            <p:cNvPr id="235" name="Rectangle"/>
            <p:cNvSpPr/>
            <p:nvPr/>
          </p:nvSpPr>
          <p:spPr>
            <a:xfrm>
              <a:off x="1459119" y="0"/>
              <a:ext cx="3667034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369075" y="4782783"/>
            <a:ext cx="2347239" cy="7969328"/>
            <a:chOff x="804703" y="0"/>
            <a:chExt cx="2347238" cy="7969326"/>
          </a:xfrm>
        </p:grpSpPr>
        <p:sp>
          <p:nvSpPr>
            <p:cNvPr id="238" name="Rectangle"/>
            <p:cNvSpPr/>
            <p:nvPr/>
          </p:nvSpPr>
          <p:spPr>
            <a:xfrm>
              <a:off x="804703" y="-1"/>
              <a:ext cx="2347240" cy="796932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836719" y="6202546"/>
            <a:ext cx="3347575" cy="5870562"/>
            <a:chOff x="168275" y="0"/>
            <a:chExt cx="3347573" cy="5870560"/>
          </a:xfrm>
        </p:grpSpPr>
        <p:sp>
          <p:nvSpPr>
            <p:cNvPr id="241" name="Rectangle"/>
            <p:cNvSpPr/>
            <p:nvPr/>
          </p:nvSpPr>
          <p:spPr>
            <a:xfrm>
              <a:off x="168275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168275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168275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168275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168275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267544"/>
              <a:ext cx="3347574" cy="5895961"/>
              <a:chOff x="168275" y="0"/>
              <a:chExt cx="3347573" cy="5895960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168275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Rectangle"/>
              <p:cNvSpPr/>
              <p:nvPr/>
            </p:nvSpPr>
            <p:spPr>
              <a:xfrm>
                <a:off x="168275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Rectangle"/>
              <p:cNvSpPr/>
              <p:nvPr/>
            </p:nvSpPr>
            <p:spPr>
              <a:xfrm>
                <a:off x="168275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Rectangle"/>
              <p:cNvSpPr/>
              <p:nvPr/>
            </p:nvSpPr>
            <p:spPr>
              <a:xfrm>
                <a:off x="168275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Rectangle"/>
              <p:cNvSpPr/>
              <p:nvPr/>
            </p:nvSpPr>
            <p:spPr>
              <a:xfrm>
                <a:off x="168275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53" name="Line"/>
            <p:cNvSpPr/>
            <p:nvPr/>
          </p:nvSpPr>
          <p:spPr>
            <a:xfrm rot="25005" flipH="1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5" name="Line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40" grpId="2" animBg="1" advAuto="0"/>
      <p:bldP spid="246" grpId="4" animBg="1" advAuto="0"/>
      <p:bldP spid="254" grpId="5" animBg="1" advAuto="0"/>
      <p:bldP spid="255" grpId="3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144000" y="2066571"/>
            <a:ext cx="5214551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300" dirty="0" err="1"/>
              <a:t>pivot_wider</a:t>
            </a:r>
            <a:r>
              <a:rPr sz="63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59" name="Screen Shot 2017-07-20 at 1.26.32 PM.png" descr="Screen Shot 2017-07-20 at 1.26.32 PM.png"/>
          <p:cNvPicPr>
            <a:picLocks noChangeAspect="1"/>
          </p:cNvPicPr>
          <p:nvPr/>
        </p:nvPicPr>
        <p:blipFill>
          <a:blip r:embed="rId4"/>
          <a:srcRect r="711" b="2292"/>
          <a:stretch>
            <a:fillRect/>
          </a:stretch>
        </p:blipFill>
        <p:spPr>
          <a:xfrm>
            <a:off x="1873346" y="3884966"/>
            <a:ext cx="20505568" cy="8242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table3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table3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3954162" y="590018"/>
            <a:ext cx="7528504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fontScale="925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4" name="key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endParaRPr dirty="0"/>
          </a:p>
        </p:txBody>
      </p:sp>
      <p:sp>
        <p:nvSpPr>
          <p:cNvPr id="755" name="value (new cells)"/>
          <p:cNvSpPr txBox="1"/>
          <p:nvPr/>
        </p:nvSpPr>
        <p:spPr>
          <a:xfrm>
            <a:off x="6947517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pollution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size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amount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7842039" y="4025958"/>
            <a:ext cx="6848476" cy="51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59" y="0"/>
                </a:moveTo>
                <a:lnTo>
                  <a:pt x="15658" y="4360"/>
                </a:lnTo>
                <a:lnTo>
                  <a:pt x="1363" y="4360"/>
                </a:lnTo>
                <a:cubicBezTo>
                  <a:pt x="610" y="4360"/>
                  <a:pt x="0" y="5171"/>
                  <a:pt x="0" y="6171"/>
                </a:cubicBezTo>
                <a:lnTo>
                  <a:pt x="0" y="19789"/>
                </a:lnTo>
                <a:cubicBezTo>
                  <a:pt x="0" y="20789"/>
                  <a:pt x="610" y="21600"/>
                  <a:pt x="1363" y="21600"/>
                </a:cubicBezTo>
                <a:lnTo>
                  <a:pt x="20238" y="21600"/>
                </a:lnTo>
                <a:cubicBezTo>
                  <a:pt x="20991" y="21600"/>
                  <a:pt x="21600" y="20789"/>
                  <a:pt x="21600" y="19789"/>
                </a:cubicBezTo>
                <a:lnTo>
                  <a:pt x="21600" y="6171"/>
                </a:lnTo>
                <a:cubicBezTo>
                  <a:pt x="21600" y="5171"/>
                  <a:pt x="20991" y="4360"/>
                  <a:pt x="20238" y="4360"/>
                </a:cubicBezTo>
                <a:lnTo>
                  <a:pt x="16459" y="4360"/>
                </a:lnTo>
                <a:lnTo>
                  <a:pt x="1605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keys </a:t>
            </a:r>
            <a:r>
              <a:rPr b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names)</a:t>
            </a:r>
          </a:p>
        </p:txBody>
      </p:sp>
      <p:sp>
        <p:nvSpPr>
          <p:cNvPr id="762" name="data frame to reshape"/>
          <p:cNvSpPr/>
          <p:nvPr/>
        </p:nvSpPr>
        <p:spPr>
          <a:xfrm>
            <a:off x="2098557" y="4023974"/>
            <a:ext cx="5149851" cy="521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0" y="0"/>
                </a:moveTo>
                <a:lnTo>
                  <a:pt x="7457" y="4544"/>
                </a:lnTo>
                <a:lnTo>
                  <a:pt x="1813" y="4544"/>
                </a:lnTo>
                <a:cubicBezTo>
                  <a:pt x="812" y="4544"/>
                  <a:pt x="0" y="5346"/>
                  <a:pt x="0" y="6335"/>
                </a:cubicBezTo>
                <a:lnTo>
                  <a:pt x="0" y="19808"/>
                </a:lnTo>
                <a:cubicBezTo>
                  <a:pt x="0" y="20798"/>
                  <a:pt x="812" y="21600"/>
                  <a:pt x="1813" y="21600"/>
                </a:cubicBezTo>
                <a:lnTo>
                  <a:pt x="19787" y="21600"/>
                </a:lnTo>
                <a:cubicBezTo>
                  <a:pt x="20788" y="21600"/>
                  <a:pt x="21600" y="20798"/>
                  <a:pt x="21600" y="19808"/>
                </a:cubicBezTo>
                <a:lnTo>
                  <a:pt x="21600" y="6335"/>
                </a:lnTo>
                <a:cubicBezTo>
                  <a:pt x="21600" y="5346"/>
                  <a:pt x="20788" y="4544"/>
                  <a:pt x="19787" y="4544"/>
                </a:cubicBezTo>
                <a:lnTo>
                  <a:pt x="8521" y="4544"/>
                </a:lnTo>
                <a:lnTo>
                  <a:pt x="79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068210" y="3980318"/>
            <a:ext cx="6673454" cy="525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0" y="0"/>
                </a:moveTo>
                <a:lnTo>
                  <a:pt x="10310" y="4685"/>
                </a:lnTo>
                <a:lnTo>
                  <a:pt x="1399" y="4685"/>
                </a:lnTo>
                <a:cubicBezTo>
                  <a:pt x="626" y="4685"/>
                  <a:pt x="0" y="5481"/>
                  <a:pt x="0" y="6462"/>
                </a:cubicBezTo>
                <a:lnTo>
                  <a:pt x="0" y="19823"/>
                </a:lnTo>
                <a:cubicBezTo>
                  <a:pt x="0" y="20805"/>
                  <a:pt x="626" y="21600"/>
                  <a:pt x="1399" y="21600"/>
                </a:cubicBezTo>
                <a:lnTo>
                  <a:pt x="20201" y="21600"/>
                </a:lnTo>
                <a:cubicBezTo>
                  <a:pt x="20974" y="21600"/>
                  <a:pt x="21600" y="20805"/>
                  <a:pt x="21600" y="19823"/>
                </a:cubicBezTo>
                <a:lnTo>
                  <a:pt x="21600" y="6462"/>
                </a:lnTo>
                <a:cubicBezTo>
                  <a:pt x="21600" y="5481"/>
                  <a:pt x="20974" y="4685"/>
                  <a:pt x="20201" y="4685"/>
                </a:cubicBezTo>
                <a:lnTo>
                  <a:pt x="11131" y="4685"/>
                </a:lnTo>
                <a:lnTo>
                  <a:pt x="1072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column to use for values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column cells)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8"/>
            <a:ext cx="21102913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5"/>
            <a:ext cx="17548995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pollution %&gt;% </a:t>
            </a:r>
            <a:r>
              <a:rPr lang="en-US" dirty="0" err="1"/>
              <a:t>pivot_wider</a:t>
            </a:r>
            <a:r>
              <a:rPr dirty="0"/>
              <a:t>(</a:t>
            </a:r>
            <a:r>
              <a:rPr lang="en-US" dirty="0" err="1"/>
              <a:t>names_from</a:t>
            </a:r>
            <a:r>
              <a:rPr lang="en-US" dirty="0"/>
              <a:t> = </a:t>
            </a:r>
            <a:r>
              <a:rPr dirty="0"/>
              <a:t>size, </a:t>
            </a:r>
            <a:r>
              <a:rPr lang="en-US" dirty="0" err="1"/>
              <a:t>values_from</a:t>
            </a:r>
            <a:r>
              <a:rPr lang="en-US" dirty="0"/>
              <a:t> = </a:t>
            </a:r>
            <a:r>
              <a:rPr dirty="0"/>
              <a:t>amount)</a:t>
            </a:r>
          </a:p>
        </p:txBody>
      </p:sp>
      <p:sp>
        <p:nvSpPr>
          <p:cNvPr id="771" name="Arrow"/>
          <p:cNvSpPr/>
          <p:nvPr/>
        </p:nvSpPr>
        <p:spPr>
          <a:xfrm>
            <a:off x="10710467" y="4077731"/>
            <a:ext cx="2659547" cy="164661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graphicFrame>
        <p:nvGraphicFramePr>
          <p:cNvPr id="11" name="Table">
            <a:extLst>
              <a:ext uri="{FF2B5EF4-FFF2-40B4-BE49-F238E27FC236}">
                <a16:creationId xmlns:a16="http://schemas.microsoft.com/office/drawing/2014/main" id="{E67584A5-60DA-4BA2-95D2-079D00EF5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029178"/>
              </p:ext>
            </p:extLst>
          </p:nvPr>
        </p:nvGraphicFramePr>
        <p:xfrm>
          <a:off x="1962551" y="290130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6AD47420-8F89-4269-B5D9-B30F5BDDB7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680585"/>
              </p:ext>
            </p:extLst>
          </p:nvPr>
        </p:nvGraphicFramePr>
        <p:xfrm>
          <a:off x="14626978" y="3042192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pivot_wider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table2 </a:t>
            </a:r>
            <a:r>
              <a:rPr dirty="0"/>
              <a:t>into four columns: </a:t>
            </a:r>
            <a:r>
              <a:rPr i="1" dirty="0"/>
              <a:t>country, year, cases, </a:t>
            </a:r>
            <a:r>
              <a:rPr dirty="0"/>
              <a:t>and</a:t>
            </a:r>
            <a:r>
              <a:rPr i="1" dirty="0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/>
          <a:srcRect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type,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 count)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/>
          <a:srcRect r="688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Final Exam</a:t>
            </a:r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7-20 at 1.26.53 PM.png" descr="Screen Shot 2017-07-20 at 1.26.53 PM.png"/>
          <p:cNvPicPr>
            <a:picLocks noChangeAspect="1"/>
          </p:cNvPicPr>
          <p:nvPr/>
        </p:nvPicPr>
        <p:blipFill>
          <a:blip r:embed="rId2"/>
          <a:srcRect r="2188"/>
          <a:stretch>
            <a:fillRect/>
          </a:stretch>
        </p:blipFill>
        <p:spPr>
          <a:xfrm>
            <a:off x="2390026" y="7937094"/>
            <a:ext cx="19046152" cy="567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3"/>
          <a:srcRect t="11413" r="1913" b="7791"/>
          <a:stretch>
            <a:fillRect/>
          </a:stretch>
        </p:blipFill>
        <p:spPr>
          <a:xfrm>
            <a:off x="2390026" y="3994538"/>
            <a:ext cx="19099773" cy="458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df-tidyr.pdf" descr="pdf-tid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267" name="Rectangle"/>
          <p:cNvSpPr/>
          <p:nvPr/>
        </p:nvSpPr>
        <p:spPr>
          <a:xfrm>
            <a:off x="2500331" y="1207107"/>
            <a:ext cx="19383339" cy="25241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table4a…"/>
          <p:cNvSpPr txBox="1"/>
          <p:nvPr/>
        </p:nvSpPr>
        <p:spPr>
          <a:xfrm>
            <a:off x="2690177" y="1577085"/>
            <a:ext cx="19003646" cy="187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table4b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0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7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8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9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70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better_layout</a:t>
            </a:r>
            <a: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</a:t>
            </a:r>
          </a:p>
        </p:txBody>
      </p:sp>
      <p:sp>
        <p:nvSpPr>
          <p:cNvPr id="1077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892108" y="5952331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*  &lt;dbl&gt;  &lt;int&gt;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7   1886 144535 110784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8   1887 145982 101414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9   1888 178627 120853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10  1889 178366 110584</a:t>
            </a:r>
          </a:p>
        </p:txBody>
      </p:sp>
      <p:sp>
        <p:nvSpPr>
          <p:cNvPr id="1079" name="year   sex      n…"/>
          <p:cNvSpPr txBox="1"/>
          <p:nvPr/>
        </p:nvSpPr>
        <p:spPr>
          <a:xfrm>
            <a:off x="1421207" y="5952331"/>
            <a:ext cx="9026812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spread(sex, 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ggplot(aes(year, percent_male)) + geom_line()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1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08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109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110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User-Agent: libcurl/7.43.0 r-curl/2.1 httr/1.2.1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Accept: application/json, text/xml, application/xml, */*</a:t>
            </a:r>
          </a:p>
        </p:txBody>
      </p:sp>
      <p:grpSp>
        <p:nvGrpSpPr>
          <p:cNvPr id="1114" name="Group"/>
          <p:cNvGrpSpPr/>
          <p:nvPr/>
        </p:nvGrpSpPr>
        <p:grpSpPr>
          <a:xfrm>
            <a:off x="3268028" y="7382331"/>
            <a:ext cx="17820586" cy="3610250"/>
            <a:chOff x="0" y="0"/>
            <a:chExt cx="17820585" cy="3610248"/>
          </a:xfrm>
        </p:grpSpPr>
        <p:sp>
          <p:nvSpPr>
            <p:cNvPr id="1112" name="Line"/>
            <p:cNvSpPr/>
            <p:nvPr/>
          </p:nvSpPr>
          <p:spPr>
            <a:xfrm>
              <a:off x="0" y="0"/>
              <a:ext cx="17820585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0" y="3610248"/>
              <a:ext cx="178205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15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116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117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" grpId="4" animBg="1" advAuto="0"/>
      <p:bldP spid="1114" grpId="1" animBg="1" advAuto="0"/>
      <p:bldP spid="1115" grpId="3" animBg="1" advAuto="0"/>
      <p:bldP spid="1116" grpId="2" animBg="1" advAuto="0"/>
      <p:bldP spid="1117" grpId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20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21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ub section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 section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7-07-20 at 1.27.07 PM.png" descr="Screen Shot 2017-07-20 at 1.27.07 PM.png"/>
          <p:cNvPicPr>
            <a:picLocks noChangeAspect="1"/>
          </p:cNvPicPr>
          <p:nvPr/>
        </p:nvPicPr>
        <p:blipFill>
          <a:blip r:embed="rId2"/>
          <a:srcRect r="1538" b="3527"/>
          <a:stretch>
            <a:fillRect/>
          </a:stretch>
        </p:blipFill>
        <p:spPr>
          <a:xfrm>
            <a:off x="1614240" y="3766920"/>
            <a:ext cx="20484658" cy="8179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3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4" name="table5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table5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iny Server Pro"/>
          <p:cNvSpPr/>
          <p:nvPr/>
        </p:nvSpPr>
        <p:spPr>
          <a:xfrm>
            <a:off x="8626230" y="2031648"/>
            <a:ext cx="6275759" cy="713283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Shiny Server Pro</a:t>
            </a:r>
          </a:p>
        </p:txBody>
      </p:sp>
      <p:sp>
        <p:nvSpPr>
          <p:cNvPr id="1169" name="Connection Line"/>
          <p:cNvSpPr/>
          <p:nvPr/>
        </p:nvSpPr>
        <p:spPr>
          <a:xfrm>
            <a:off x="13403813" y="4176622"/>
            <a:ext cx="1661602" cy="496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12" extrusionOk="0">
                <a:moveTo>
                  <a:pt x="0" y="7056"/>
                </a:moveTo>
                <a:cubicBezTo>
                  <a:pt x="6929" y="-4888"/>
                  <a:pt x="14129" y="-1669"/>
                  <a:pt x="21600" y="1671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0" name="Connection Line"/>
          <p:cNvSpPr/>
          <p:nvPr/>
        </p:nvSpPr>
        <p:spPr>
          <a:xfrm>
            <a:off x="14630284" y="5066889"/>
            <a:ext cx="435118" cy="41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73" extrusionOk="0">
                <a:moveTo>
                  <a:pt x="0" y="8124"/>
                </a:moveTo>
                <a:cubicBezTo>
                  <a:pt x="7059" y="-5027"/>
                  <a:pt x="14259" y="-2211"/>
                  <a:pt x="21600" y="16573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1" name="Connection Line"/>
          <p:cNvSpPr/>
          <p:nvPr/>
        </p:nvSpPr>
        <p:spPr>
          <a:xfrm>
            <a:off x="10788595" y="7103829"/>
            <a:ext cx="1069424" cy="834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413" y="20315"/>
                  <a:pt x="15613" y="13115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2" name="Connection Line"/>
          <p:cNvSpPr/>
          <p:nvPr/>
        </p:nvSpPr>
        <p:spPr>
          <a:xfrm>
            <a:off x="10787129" y="7586288"/>
            <a:ext cx="1907105" cy="59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32" extrusionOk="0">
                <a:moveTo>
                  <a:pt x="0" y="15948"/>
                </a:moveTo>
                <a:cubicBezTo>
                  <a:pt x="8395" y="21600"/>
                  <a:pt x="15595" y="16284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3" name="Data Scientists…"/>
          <p:cNvSpPr/>
          <p:nvPr/>
        </p:nvSpPr>
        <p:spPr>
          <a:xfrm>
            <a:off x="1780307" y="3714475"/>
            <a:ext cx="5451700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Data Scientists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RStudio IDE</a:t>
            </a:r>
          </a:p>
        </p:txBody>
      </p:sp>
      <p:pic>
        <p:nvPicPr>
          <p:cNvPr id="1134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0712556" y="4199174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5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1825484" y="4835619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64" y="5349200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Connection Line"/>
          <p:cNvSpPr/>
          <p:nvPr/>
        </p:nvSpPr>
        <p:spPr>
          <a:xfrm>
            <a:off x="6529352" y="7414002"/>
            <a:ext cx="2371102" cy="343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4" extrusionOk="0">
                <a:moveTo>
                  <a:pt x="0" y="17734"/>
                </a:moveTo>
                <a:cubicBezTo>
                  <a:pt x="6971" y="1043"/>
                  <a:pt x="14171" y="-3866"/>
                  <a:pt x="21600" y="3008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4" name="Connection Line"/>
          <p:cNvSpPr/>
          <p:nvPr/>
        </p:nvSpPr>
        <p:spPr>
          <a:xfrm>
            <a:off x="4920692" y="6259887"/>
            <a:ext cx="4070235" cy="96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7" extrusionOk="0">
                <a:moveTo>
                  <a:pt x="0" y="1"/>
                </a:moveTo>
                <a:cubicBezTo>
                  <a:pt x="7611" y="-53"/>
                  <a:pt x="14811" y="7129"/>
                  <a:pt x="21600" y="21547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9" name="Sticky Load Balancer"/>
          <p:cNvSpPr/>
          <p:nvPr/>
        </p:nvSpPr>
        <p:spPr>
          <a:xfrm rot="16200000">
            <a:off x="12616315" y="5114928"/>
            <a:ext cx="6551663" cy="125975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4B4B4"/>
              </a:gs>
            </a:gsLst>
            <a:lin ang="18900000"/>
          </a:gradFill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Sticky Load Balancer</a:t>
            </a:r>
          </a:p>
        </p:txBody>
      </p:sp>
      <p:sp>
        <p:nvSpPr>
          <p:cNvPr id="1140" name="Technical Diagram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Technical Diagram</a:t>
            </a:r>
          </a:p>
        </p:txBody>
      </p:sp>
      <p:pic>
        <p:nvPicPr>
          <p:cNvPr id="1141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8675214" y="6744298"/>
            <a:ext cx="2442719" cy="221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198" y="5813413"/>
            <a:ext cx="548874" cy="5488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End Users…"/>
          <p:cNvSpPr/>
          <p:nvPr/>
        </p:nvSpPr>
        <p:spPr>
          <a:xfrm>
            <a:off x="17390726" y="3714475"/>
            <a:ext cx="5451699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End Users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Web Browsers</a:t>
            </a:r>
          </a:p>
        </p:txBody>
      </p:sp>
      <p:pic>
        <p:nvPicPr>
          <p:cNvPr id="1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606" y="597066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Image" descr="Image"/>
          <p:cNvPicPr>
            <a:picLocks noChangeAspect="1"/>
          </p:cNvPicPr>
          <p:nvPr/>
        </p:nvPicPr>
        <p:blipFill>
          <a:blip r:embed="rId3"/>
          <a:srcRect t="9834"/>
          <a:stretch>
            <a:fillRect/>
          </a:stretch>
        </p:blipFill>
        <p:spPr>
          <a:xfrm>
            <a:off x="19928064" y="8367144"/>
            <a:ext cx="2064100" cy="186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215" y="7669603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Connection Line"/>
          <p:cNvSpPr/>
          <p:nvPr/>
        </p:nvSpPr>
        <p:spPr>
          <a:xfrm>
            <a:off x="16718801" y="6693785"/>
            <a:ext cx="2329616" cy="598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89" extrusionOk="0">
                <a:moveTo>
                  <a:pt x="0" y="0"/>
                </a:moveTo>
                <a:cubicBezTo>
                  <a:pt x="5938" y="15825"/>
                  <a:pt x="13138" y="21600"/>
                  <a:pt x="21600" y="17325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6" name="Connection Line"/>
          <p:cNvSpPr/>
          <p:nvPr/>
        </p:nvSpPr>
        <p:spPr>
          <a:xfrm>
            <a:off x="16718801" y="7597322"/>
            <a:ext cx="1494743" cy="110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254" y="12875"/>
                  <a:pt x="13454" y="20075"/>
                  <a:pt x="21600" y="2160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7" name="Connection Line"/>
          <p:cNvSpPr/>
          <p:nvPr/>
        </p:nvSpPr>
        <p:spPr>
          <a:xfrm>
            <a:off x="16718801" y="8514874"/>
            <a:ext cx="3022726" cy="111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16" extrusionOk="0">
                <a:moveTo>
                  <a:pt x="0" y="0"/>
                </a:moveTo>
                <a:cubicBezTo>
                  <a:pt x="4663" y="16120"/>
                  <a:pt x="11863" y="21600"/>
                  <a:pt x="21600" y="16439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115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7656" y="6478418"/>
            <a:ext cx="532202" cy="51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9706" y="8111366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4706" y="8515868"/>
            <a:ext cx="686593" cy="686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Production"/>
          <p:cNvSpPr txBox="1"/>
          <p:nvPr/>
        </p:nvSpPr>
        <p:spPr>
          <a:xfrm>
            <a:off x="12021166" y="3371849"/>
            <a:ext cx="20911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Production</a:t>
            </a:r>
          </a:p>
        </p:txBody>
      </p:sp>
      <p:sp>
        <p:nvSpPr>
          <p:cNvPr id="1154" name="Staging"/>
          <p:cNvSpPr txBox="1"/>
          <p:nvPr/>
        </p:nvSpPr>
        <p:spPr>
          <a:xfrm>
            <a:off x="9183512" y="5935432"/>
            <a:ext cx="13622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Staging</a:t>
            </a:r>
          </a:p>
        </p:txBody>
      </p:sp>
      <p:sp>
        <p:nvSpPr>
          <p:cNvPr id="1155" name="Data Stores"/>
          <p:cNvSpPr/>
          <p:nvPr/>
        </p:nvSpPr>
        <p:spPr>
          <a:xfrm>
            <a:off x="8608359" y="10018780"/>
            <a:ext cx="6275758" cy="3202737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Data Stores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6847" y="11171100"/>
            <a:ext cx="898098" cy="89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Data Mart"/>
          <p:cNvSpPr txBox="1"/>
          <p:nvPr/>
        </p:nvSpPr>
        <p:spPr>
          <a:xfrm>
            <a:off x="12362468" y="12267864"/>
            <a:ext cx="1986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Data Mart</a:t>
            </a:r>
          </a:p>
        </p:txBody>
      </p:sp>
      <p:pic>
        <p:nvPicPr>
          <p:cNvPr id="115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1598" y="11254682"/>
            <a:ext cx="730935" cy="730935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File Share"/>
          <p:cNvSpPr txBox="1"/>
          <p:nvPr/>
        </p:nvSpPr>
        <p:spPr>
          <a:xfrm>
            <a:off x="9268311" y="12267864"/>
            <a:ext cx="18375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File Share</a:t>
            </a:r>
          </a:p>
        </p:txBody>
      </p:sp>
      <p:cxnSp>
        <p:nvCxnSpPr>
          <p:cNvPr id="1160" name="Connection Line"/>
          <p:cNvCxnSpPr>
            <a:stCxn id="1155" idx="0"/>
            <a:endCxn id="1128" idx="0"/>
          </p:cNvCxnSpPr>
          <p:nvPr/>
        </p:nvCxnSpPr>
        <p:spPr>
          <a:xfrm flipV="1">
            <a:off x="11746237" y="5598062"/>
            <a:ext cx="17873" cy="6022087"/>
          </a:xfrm>
          <a:prstGeom prst="straightConnector1">
            <a:avLst/>
          </a:prstGeom>
          <a:ln w="25400">
            <a:solidFill>
              <a:srgbClr val="7888A0"/>
            </a:solidFill>
            <a:miter lim="400000"/>
            <a:headEnd type="triangle"/>
            <a:tailEnd type="triangle"/>
          </a:ln>
        </p:spPr>
      </p:cxnSp>
      <p:pic>
        <p:nvPicPr>
          <p:cNvPr id="1161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5437" y="7960114"/>
            <a:ext cx="605794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106" y="6506952"/>
            <a:ext cx="605795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4474094" y="7206950"/>
            <a:ext cx="2442719" cy="2211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31" y="8336460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54" y="813225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87" y="8596469"/>
            <a:ext cx="548874" cy="548873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Connection Line"/>
          <p:cNvSpPr/>
          <p:nvPr/>
        </p:nvSpPr>
        <p:spPr>
          <a:xfrm>
            <a:off x="2940584" y="8516440"/>
            <a:ext cx="495195" cy="57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56" h="16394" extrusionOk="0">
                <a:moveTo>
                  <a:pt x="4407" y="16394"/>
                </a:moveTo>
                <a:cubicBezTo>
                  <a:pt x="-4344" y="-3085"/>
                  <a:pt x="-61" y="-5206"/>
                  <a:pt x="17256" y="10031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179" name="Connection Line"/>
          <p:cNvSpPr/>
          <p:nvPr/>
        </p:nvSpPr>
        <p:spPr>
          <a:xfrm>
            <a:off x="3797272" y="8043493"/>
            <a:ext cx="1066545" cy="29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93" extrusionOk="0">
                <a:moveTo>
                  <a:pt x="0" y="20993"/>
                </a:moveTo>
                <a:cubicBezTo>
                  <a:pt x="6460" y="6377"/>
                  <a:pt x="13660" y="-607"/>
                  <a:pt x="21600" y="4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Icons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Icons</a:t>
            </a:r>
          </a:p>
        </p:txBody>
      </p:sp>
      <p:pic>
        <p:nvPicPr>
          <p:cNvPr id="118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30" y="2769149"/>
            <a:ext cx="2555112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Hardware"/>
          <p:cNvSpPr txBox="1"/>
          <p:nvPr/>
        </p:nvSpPr>
        <p:spPr>
          <a:xfrm>
            <a:off x="1334216" y="1492477"/>
            <a:ext cx="343738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3" y="2787976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9" y="5093474"/>
            <a:ext cx="1554248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137" y="4972097"/>
            <a:ext cx="2837898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70304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733" y="7222262"/>
            <a:ext cx="178270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64630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2158" y="5476158"/>
            <a:ext cx="153818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0300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2044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6925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01228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2661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1844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07237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15769" y="6864187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01228" y="825641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7920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72226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Packages"/>
          <p:cNvSpPr txBox="1"/>
          <p:nvPr/>
        </p:nvSpPr>
        <p:spPr>
          <a:xfrm>
            <a:off x="13178958" y="1492477"/>
            <a:ext cx="323697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87039" y="4291986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2606" y="7216169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0352" y="5780022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74235" y="5835047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23777" y="5778543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87141" y="4307749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89134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64909" y="2686985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13360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93124" y="7288348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35705" y="7298221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42874" y="8908414"/>
            <a:ext cx="635880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57918" y="8771676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49300" y="8755657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34941" y="4413066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Software"/>
          <p:cNvSpPr txBox="1"/>
          <p:nvPr/>
        </p:nvSpPr>
        <p:spPr>
          <a:xfrm>
            <a:off x="7074301" y="1492477"/>
            <a:ext cx="315696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21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25990" y="2843334"/>
            <a:ext cx="1410446" cy="141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53361" y="9316204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31342" y="9316204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65745" y="6062398"/>
            <a:ext cx="730935" cy="73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27590" y="7134073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59968" y="4542006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56291" y="8193537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44319" y="2941082"/>
            <a:ext cx="1554249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62900" y="4569674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0" name="Group"/>
          <p:cNvGrpSpPr/>
          <p:nvPr/>
        </p:nvGrpSpPr>
        <p:grpSpPr>
          <a:xfrm>
            <a:off x="18876661" y="2665736"/>
            <a:ext cx="1321198" cy="1321198"/>
            <a:chOff x="0" y="0"/>
            <a:chExt cx="1321196" cy="1321196"/>
          </a:xfrm>
        </p:grpSpPr>
        <p:pic>
          <p:nvPicPr>
            <p:cNvPr id="122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2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3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994456" y="7482165"/>
            <a:ext cx="1085609" cy="1085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27590" y="5934012"/>
            <a:ext cx="987707" cy="98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876661" y="5767267"/>
            <a:ext cx="1321342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48097" y="4569843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Architecture"/>
          <p:cNvSpPr txBox="1"/>
          <p:nvPr/>
        </p:nvSpPr>
        <p:spPr>
          <a:xfrm>
            <a:off x="19243513" y="1492477"/>
            <a:ext cx="428396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11547072" y="11280645"/>
            <a:ext cx="6438265" cy="2247486"/>
            <a:chOff x="0" y="0"/>
            <a:chExt cx="6438264" cy="2247484"/>
          </a:xfrm>
        </p:grpSpPr>
        <p:sp>
          <p:nvSpPr>
            <p:cNvPr id="1236" name="Rectangle"/>
            <p:cNvSpPr/>
            <p:nvPr/>
          </p:nvSpPr>
          <p:spPr>
            <a:xfrm>
              <a:off x="5142627" y="195647"/>
              <a:ext cx="1078650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Rectangle"/>
            <p:cNvSpPr/>
            <p:nvPr/>
          </p:nvSpPr>
          <p:spPr>
            <a:xfrm>
              <a:off x="192074" y="195647"/>
              <a:ext cx="1078649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Rectangle"/>
            <p:cNvSpPr/>
            <p:nvPr/>
          </p:nvSpPr>
          <p:spPr>
            <a:xfrm>
              <a:off x="110609" y="440036"/>
              <a:ext cx="6217046" cy="241997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Rectangle"/>
            <p:cNvSpPr/>
            <p:nvPr/>
          </p:nvSpPr>
          <p:spPr>
            <a:xfrm>
              <a:off x="22965" y="384262"/>
              <a:ext cx="6374121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Rectangle"/>
            <p:cNvSpPr/>
            <p:nvPr/>
          </p:nvSpPr>
          <p:spPr>
            <a:xfrm>
              <a:off x="22965" y="652098"/>
              <a:ext cx="6374121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1" name="Rectangle"/>
            <p:cNvSpPr/>
            <p:nvPr/>
          </p:nvSpPr>
          <p:spPr>
            <a:xfrm>
              <a:off x="701015" y="1574643"/>
              <a:ext cx="5052168" cy="670214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2" name="Rectangle"/>
            <p:cNvSpPr/>
            <p:nvPr/>
          </p:nvSpPr>
          <p:spPr>
            <a:xfrm>
              <a:off x="1186582" y="0"/>
              <a:ext cx="4081035" cy="1689330"/>
            </a:xfrm>
            <a:prstGeom prst="rect">
              <a:avLst/>
            </a:prstGeom>
            <a:solidFill>
              <a:srgbClr val="B8BAB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3" name="Rectangle"/>
            <p:cNvSpPr/>
            <p:nvPr/>
          </p:nvSpPr>
          <p:spPr>
            <a:xfrm>
              <a:off x="1167461" y="1616344"/>
              <a:ext cx="4103341" cy="8095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4" name="Rectangle"/>
            <p:cNvSpPr/>
            <p:nvPr/>
          </p:nvSpPr>
          <p:spPr>
            <a:xfrm>
              <a:off x="1107704" y="1733823"/>
              <a:ext cx="4222856" cy="889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5" name="Rectangle"/>
            <p:cNvSpPr/>
            <p:nvPr/>
          </p:nvSpPr>
          <p:spPr>
            <a:xfrm>
              <a:off x="1075833" y="1861305"/>
              <a:ext cx="4302532" cy="9689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Rectangle"/>
            <p:cNvSpPr/>
            <p:nvPr/>
          </p:nvSpPr>
          <p:spPr>
            <a:xfrm>
              <a:off x="1016076" y="1991754"/>
              <a:ext cx="4422047" cy="10485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Rectangle"/>
            <p:cNvSpPr/>
            <p:nvPr/>
          </p:nvSpPr>
          <p:spPr>
            <a:xfrm>
              <a:off x="956319" y="2130170"/>
              <a:ext cx="4541561" cy="11282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8" name="Rectangle"/>
            <p:cNvSpPr/>
            <p:nvPr/>
          </p:nvSpPr>
          <p:spPr>
            <a:xfrm>
              <a:off x="0" y="1573971"/>
              <a:ext cx="890091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Rectangle"/>
            <p:cNvSpPr/>
            <p:nvPr/>
          </p:nvSpPr>
          <p:spPr>
            <a:xfrm>
              <a:off x="5548173" y="1573971"/>
              <a:ext cx="890092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0" name="Rectangle"/>
            <p:cNvSpPr/>
            <p:nvPr/>
          </p:nvSpPr>
          <p:spPr>
            <a:xfrm>
              <a:off x="1123639" y="274247"/>
              <a:ext cx="4206921" cy="29777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1" name="Rectangle"/>
            <p:cNvSpPr/>
            <p:nvPr/>
          </p:nvSpPr>
          <p:spPr>
            <a:xfrm>
              <a:off x="1035995" y="202538"/>
              <a:ext cx="4382209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Rectangle"/>
            <p:cNvSpPr/>
            <p:nvPr/>
          </p:nvSpPr>
          <p:spPr>
            <a:xfrm>
              <a:off x="1035995" y="565986"/>
              <a:ext cx="4382209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3" name="Rectangle"/>
            <p:cNvSpPr/>
            <p:nvPr/>
          </p:nvSpPr>
          <p:spPr>
            <a:xfrm>
              <a:off x="1178615" y="601245"/>
              <a:ext cx="4103341" cy="1011851"/>
            </a:xfrm>
            <a:prstGeom prst="rect">
              <a:avLst/>
            </a:prstGeom>
            <a:gradFill flip="none" rotWithShape="1">
              <a:gsLst>
                <a:gs pos="0">
                  <a:srgbClr val="717273"/>
                </a:gs>
                <a:gs pos="100000">
                  <a:srgbClr val="BFBFB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17" name="Group"/>
            <p:cNvGrpSpPr/>
            <p:nvPr/>
          </p:nvGrpSpPr>
          <p:grpSpPr>
            <a:xfrm>
              <a:off x="1402838" y="844348"/>
              <a:ext cx="3642883" cy="568817"/>
              <a:chOff x="0" y="0"/>
              <a:chExt cx="3642882" cy="568815"/>
            </a:xfrm>
          </p:grpSpPr>
          <p:grpSp>
            <p:nvGrpSpPr>
              <p:cNvPr id="1260" name="Group"/>
              <p:cNvGrpSpPr/>
              <p:nvPr/>
            </p:nvGrpSpPr>
            <p:grpSpPr>
              <a:xfrm>
                <a:off x="0" y="0"/>
                <a:ext cx="247495" cy="568816"/>
                <a:chOff x="0" y="0"/>
                <a:chExt cx="247494" cy="568815"/>
              </a:xfrm>
            </p:grpSpPr>
            <p:grpSp>
              <p:nvGrpSpPr>
                <p:cNvPr id="1256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59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67" name="Group"/>
              <p:cNvGrpSpPr/>
              <p:nvPr/>
            </p:nvGrpSpPr>
            <p:grpSpPr>
              <a:xfrm>
                <a:off x="424423" y="0"/>
                <a:ext cx="247496" cy="568816"/>
                <a:chOff x="0" y="0"/>
                <a:chExt cx="247494" cy="568815"/>
              </a:xfrm>
            </p:grpSpPr>
            <p:grpSp>
              <p:nvGrpSpPr>
                <p:cNvPr id="1263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6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74" name="Group"/>
              <p:cNvGrpSpPr/>
              <p:nvPr/>
            </p:nvGrpSpPr>
            <p:grpSpPr>
              <a:xfrm>
                <a:off x="848847" y="0"/>
                <a:ext cx="247495" cy="568816"/>
                <a:chOff x="0" y="0"/>
                <a:chExt cx="247494" cy="568815"/>
              </a:xfrm>
            </p:grpSpPr>
            <p:grpSp>
              <p:nvGrpSpPr>
                <p:cNvPr id="1270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3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1" name="Group"/>
              <p:cNvGrpSpPr/>
              <p:nvPr/>
            </p:nvGrpSpPr>
            <p:grpSpPr>
              <a:xfrm>
                <a:off x="1273270" y="0"/>
                <a:ext cx="247496" cy="568816"/>
                <a:chOff x="0" y="0"/>
                <a:chExt cx="247494" cy="568815"/>
              </a:xfrm>
            </p:grpSpPr>
            <p:grpSp>
              <p:nvGrpSpPr>
                <p:cNvPr id="1277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0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8" name="Group"/>
              <p:cNvGrpSpPr/>
              <p:nvPr/>
            </p:nvGrpSpPr>
            <p:grpSpPr>
              <a:xfrm>
                <a:off x="1697694" y="0"/>
                <a:ext cx="247495" cy="568816"/>
                <a:chOff x="0" y="0"/>
                <a:chExt cx="247494" cy="568815"/>
              </a:xfrm>
            </p:grpSpPr>
            <p:grpSp>
              <p:nvGrpSpPr>
                <p:cNvPr id="1284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7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95" name="Group"/>
              <p:cNvGrpSpPr/>
              <p:nvPr/>
            </p:nvGrpSpPr>
            <p:grpSpPr>
              <a:xfrm>
                <a:off x="2122117" y="0"/>
                <a:ext cx="247496" cy="568816"/>
                <a:chOff x="0" y="0"/>
                <a:chExt cx="247494" cy="568815"/>
              </a:xfrm>
            </p:grpSpPr>
            <p:grpSp>
              <p:nvGrpSpPr>
                <p:cNvPr id="1291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4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2" name="Group"/>
              <p:cNvGrpSpPr/>
              <p:nvPr/>
            </p:nvGrpSpPr>
            <p:grpSpPr>
              <a:xfrm>
                <a:off x="2546541" y="0"/>
                <a:ext cx="247495" cy="568816"/>
                <a:chOff x="0" y="0"/>
                <a:chExt cx="247494" cy="568815"/>
              </a:xfrm>
            </p:grpSpPr>
            <p:grpSp>
              <p:nvGrpSpPr>
                <p:cNvPr id="1298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1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9" name="Group"/>
              <p:cNvGrpSpPr/>
              <p:nvPr/>
            </p:nvGrpSpPr>
            <p:grpSpPr>
              <a:xfrm>
                <a:off x="2970964" y="0"/>
                <a:ext cx="247496" cy="568816"/>
                <a:chOff x="0" y="0"/>
                <a:chExt cx="247494" cy="568815"/>
              </a:xfrm>
            </p:grpSpPr>
            <p:grpSp>
              <p:nvGrpSpPr>
                <p:cNvPr id="1305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8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16" name="Group"/>
              <p:cNvGrpSpPr/>
              <p:nvPr/>
            </p:nvGrpSpPr>
            <p:grpSpPr>
              <a:xfrm>
                <a:off x="3395388" y="0"/>
                <a:ext cx="247495" cy="568816"/>
                <a:chOff x="0" y="0"/>
                <a:chExt cx="247494" cy="568815"/>
              </a:xfrm>
            </p:grpSpPr>
            <p:grpSp>
              <p:nvGrpSpPr>
                <p:cNvPr id="1312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0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1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15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18" name="Rectangle"/>
            <p:cNvSpPr/>
            <p:nvPr/>
          </p:nvSpPr>
          <p:spPr>
            <a:xfrm>
              <a:off x="1178615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Rectangle"/>
            <p:cNvSpPr/>
            <p:nvPr/>
          </p:nvSpPr>
          <p:spPr>
            <a:xfrm>
              <a:off x="1570186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Rectangle"/>
            <p:cNvSpPr/>
            <p:nvPr/>
          </p:nvSpPr>
          <p:spPr>
            <a:xfrm>
              <a:off x="1961756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Rectangle"/>
            <p:cNvSpPr/>
            <p:nvPr/>
          </p:nvSpPr>
          <p:spPr>
            <a:xfrm>
              <a:off x="235332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Rectangle"/>
            <p:cNvSpPr/>
            <p:nvPr/>
          </p:nvSpPr>
          <p:spPr>
            <a:xfrm>
              <a:off x="274489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Rectangle"/>
            <p:cNvSpPr/>
            <p:nvPr/>
          </p:nvSpPr>
          <p:spPr>
            <a:xfrm>
              <a:off x="3136468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Rectangle"/>
            <p:cNvSpPr/>
            <p:nvPr/>
          </p:nvSpPr>
          <p:spPr>
            <a:xfrm>
              <a:off x="3528039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Rectangle"/>
            <p:cNvSpPr/>
            <p:nvPr/>
          </p:nvSpPr>
          <p:spPr>
            <a:xfrm>
              <a:off x="3919610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Rectangle"/>
            <p:cNvSpPr/>
            <p:nvPr/>
          </p:nvSpPr>
          <p:spPr>
            <a:xfrm>
              <a:off x="4311181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Rectangle"/>
            <p:cNvSpPr/>
            <p:nvPr/>
          </p:nvSpPr>
          <p:spPr>
            <a:xfrm>
              <a:off x="470275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8" name="Rectangle"/>
            <p:cNvSpPr/>
            <p:nvPr/>
          </p:nvSpPr>
          <p:spPr>
            <a:xfrm>
              <a:off x="509432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35" name="Group"/>
            <p:cNvGrpSpPr/>
            <p:nvPr/>
          </p:nvGrpSpPr>
          <p:grpSpPr>
            <a:xfrm>
              <a:off x="384553" y="822762"/>
              <a:ext cx="247495" cy="568817"/>
              <a:chOff x="0" y="0"/>
              <a:chExt cx="247494" cy="568815"/>
            </a:xfrm>
          </p:grpSpPr>
          <p:grpSp>
            <p:nvGrpSpPr>
              <p:cNvPr id="1331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2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34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2" name="Group"/>
            <p:cNvGrpSpPr/>
            <p:nvPr/>
          </p:nvGrpSpPr>
          <p:grpSpPr>
            <a:xfrm>
              <a:off x="763835" y="822762"/>
              <a:ext cx="247496" cy="568817"/>
              <a:chOff x="0" y="0"/>
              <a:chExt cx="247494" cy="568815"/>
            </a:xfrm>
          </p:grpSpPr>
          <p:grpSp>
            <p:nvGrpSpPr>
              <p:cNvPr id="1338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3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1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9" name="Group"/>
            <p:cNvGrpSpPr/>
            <p:nvPr/>
          </p:nvGrpSpPr>
          <p:grpSpPr>
            <a:xfrm>
              <a:off x="5452557" y="823917"/>
              <a:ext cx="247496" cy="568817"/>
              <a:chOff x="0" y="0"/>
              <a:chExt cx="247494" cy="568815"/>
            </a:xfrm>
          </p:grpSpPr>
          <p:grpSp>
            <p:nvGrpSpPr>
              <p:cNvPr id="1345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4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8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4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56" name="Group"/>
            <p:cNvGrpSpPr/>
            <p:nvPr/>
          </p:nvGrpSpPr>
          <p:grpSpPr>
            <a:xfrm>
              <a:off x="5831841" y="823917"/>
              <a:ext cx="247496" cy="568817"/>
              <a:chOff x="0" y="0"/>
              <a:chExt cx="247494" cy="568815"/>
            </a:xfrm>
          </p:grpSpPr>
          <p:grpSp>
            <p:nvGrpSpPr>
              <p:cNvPr id="1352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50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1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55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5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sp>
          <p:nvSpPr>
            <p:cNvPr id="1357" name="SYSTEM LIBRARY"/>
            <p:cNvSpPr txBox="1"/>
            <p:nvPr/>
          </p:nvSpPr>
          <p:spPr>
            <a:xfrm>
              <a:off x="1194380" y="184182"/>
              <a:ext cx="4095910" cy="479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 spc="637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SYSTEM LIBRARY</a:t>
              </a:r>
            </a:p>
          </p:txBody>
        </p:sp>
      </p:grpSp>
      <p:grpSp>
        <p:nvGrpSpPr>
          <p:cNvPr id="1370" name="Group"/>
          <p:cNvGrpSpPr/>
          <p:nvPr/>
        </p:nvGrpSpPr>
        <p:grpSpPr>
          <a:xfrm>
            <a:off x="11734406" y="10009525"/>
            <a:ext cx="1572382" cy="1145123"/>
            <a:chOff x="0" y="0"/>
            <a:chExt cx="1572380" cy="1145121"/>
          </a:xfrm>
        </p:grpSpPr>
        <p:grpSp>
          <p:nvGrpSpPr>
            <p:cNvPr id="1368" name="Group"/>
            <p:cNvGrpSpPr/>
            <p:nvPr/>
          </p:nvGrpSpPr>
          <p:grpSpPr>
            <a:xfrm>
              <a:off x="91277" y="-1"/>
              <a:ext cx="1481104" cy="1145123"/>
              <a:chOff x="0" y="0"/>
              <a:chExt cx="1481103" cy="1145121"/>
            </a:xfrm>
          </p:grpSpPr>
          <p:sp>
            <p:nvSpPr>
              <p:cNvPr id="1359" name="Rectangle"/>
              <p:cNvSpPr/>
              <p:nvPr/>
            </p:nvSpPr>
            <p:spPr>
              <a:xfrm>
                <a:off x="241498" y="4684"/>
                <a:ext cx="1239606" cy="94210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0" name="Rectangle"/>
              <p:cNvSpPr/>
              <p:nvPr/>
            </p:nvSpPr>
            <p:spPr>
              <a:xfrm>
                <a:off x="229102" y="203021"/>
                <a:ext cx="1239606" cy="743764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1" name="Rectangle"/>
              <p:cNvSpPr/>
              <p:nvPr/>
            </p:nvSpPr>
            <p:spPr>
              <a:xfrm rot="19050000">
                <a:off x="62345" y="68161"/>
                <a:ext cx="322298" cy="30990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2" name="Triangle"/>
              <p:cNvSpPr/>
              <p:nvPr/>
            </p:nvSpPr>
            <p:spPr>
              <a:xfrm rot="10800000" flipH="1">
                <a:off x="1233182" y="946784"/>
                <a:ext cx="235526" cy="198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3" name="Rectangle"/>
              <p:cNvSpPr/>
              <p:nvPr/>
            </p:nvSpPr>
            <p:spPr>
              <a:xfrm>
                <a:off x="5974" y="203021"/>
                <a:ext cx="1239605" cy="94210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4" name="Triangle"/>
              <p:cNvSpPr/>
              <p:nvPr/>
            </p:nvSpPr>
            <p:spPr>
              <a:xfrm rot="16200000" flipH="1">
                <a:off x="600984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5" name="Triangle"/>
              <p:cNvSpPr/>
              <p:nvPr/>
            </p:nvSpPr>
            <p:spPr>
              <a:xfrm rot="5400000">
                <a:off x="-229551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6" name="Triangle"/>
              <p:cNvSpPr/>
              <p:nvPr/>
            </p:nvSpPr>
            <p:spPr>
              <a:xfrm rot="10800000" flipH="1">
                <a:off x="5974" y="203021"/>
                <a:ext cx="1239605" cy="743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7" name="Triangle"/>
              <p:cNvSpPr/>
              <p:nvPr/>
            </p:nvSpPr>
            <p:spPr>
              <a:xfrm flipH="1">
                <a:off x="1233182" y="29477"/>
                <a:ext cx="235526" cy="198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69" name="dplyr…"/>
            <p:cNvSpPr txBox="1"/>
            <p:nvPr/>
          </p:nvSpPr>
          <p:spPr>
            <a:xfrm>
              <a:off x="-1" y="87846"/>
              <a:ext cx="1435736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dplyr</a:t>
              </a:r>
            </a:p>
            <a:p>
              <a:pPr>
                <a:defRPr sz="2800" b="1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0.4</a:t>
              </a:r>
            </a:p>
          </p:txBody>
        </p:sp>
      </p:grpSp>
      <p:pic>
        <p:nvPicPr>
          <p:cNvPr id="1371" name="Git-logo.svg.png" descr="Git-logo.svg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217011" y="10650515"/>
            <a:ext cx="1572382" cy="657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76" name="Group"/>
          <p:cNvGrpSpPr/>
          <p:nvPr/>
        </p:nvGrpSpPr>
        <p:grpSpPr>
          <a:xfrm>
            <a:off x="7789318" y="10508736"/>
            <a:ext cx="1524348" cy="1232328"/>
            <a:chOff x="0" y="0"/>
            <a:chExt cx="1524346" cy="1232326"/>
          </a:xfrm>
        </p:grpSpPr>
        <p:grpSp>
          <p:nvGrpSpPr>
            <p:cNvPr id="1374" name="Group"/>
            <p:cNvGrpSpPr/>
            <p:nvPr/>
          </p:nvGrpSpPr>
          <p:grpSpPr>
            <a:xfrm>
              <a:off x="342688" y="-1"/>
              <a:ext cx="1181659" cy="1232328"/>
              <a:chOff x="0" y="0"/>
              <a:chExt cx="1181658" cy="1232326"/>
            </a:xfrm>
          </p:grpSpPr>
          <p:pic>
            <p:nvPicPr>
              <p:cNvPr id="1372" name="Image" descr="Image"/>
              <p:cNvPicPr>
                <a:picLocks noChangeAspect="1"/>
              </p:cNvPicPr>
              <p:nvPr/>
            </p:nvPicPr>
            <p:blipFill>
              <a:blip r:embed="rId51"/>
              <a:srcRect l="20018" t="29669" r="22401"/>
              <a:stretch>
                <a:fillRect/>
              </a:stretch>
            </p:blipFill>
            <p:spPr>
              <a:xfrm>
                <a:off x="0" y="0"/>
                <a:ext cx="1181641" cy="96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3" name="Image" descr="Image"/>
              <p:cNvPicPr>
                <a:picLocks noChangeAspect="1"/>
              </p:cNvPicPr>
              <p:nvPr/>
            </p:nvPicPr>
            <p:blipFill>
              <a:blip r:embed="rId51"/>
              <a:srcRect l="22401" t="4264" r="22401" b="71316"/>
              <a:stretch>
                <a:fillRect/>
              </a:stretch>
            </p:blipFill>
            <p:spPr>
              <a:xfrm>
                <a:off x="48934" y="898245"/>
                <a:ext cx="1132725" cy="334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75" name="+"/>
            <p:cNvSpPr txBox="1"/>
            <p:nvPr/>
          </p:nvSpPr>
          <p:spPr>
            <a:xfrm>
              <a:off x="0" y="468802"/>
              <a:ext cx="159969" cy="294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800" b="1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377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9090696" y="11426180"/>
            <a:ext cx="1455787" cy="145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Image" descr="Image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617966" y="10436338"/>
            <a:ext cx="1085610" cy="108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2" name="Group"/>
          <p:cNvGrpSpPr/>
          <p:nvPr/>
        </p:nvGrpSpPr>
        <p:grpSpPr>
          <a:xfrm>
            <a:off x="6473935" y="11958630"/>
            <a:ext cx="1231901" cy="1468020"/>
            <a:chOff x="30795" y="0"/>
            <a:chExt cx="1231900" cy="1468019"/>
          </a:xfrm>
        </p:grpSpPr>
        <p:sp>
          <p:nvSpPr>
            <p:cNvPr id="1379" name="Rectangle"/>
            <p:cNvSpPr/>
            <p:nvPr/>
          </p:nvSpPr>
          <p:spPr>
            <a:xfrm>
              <a:off x="314451" y="475996"/>
              <a:ext cx="308665" cy="754282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0" name="Rectangle"/>
            <p:cNvSpPr/>
            <p:nvPr/>
          </p:nvSpPr>
          <p:spPr>
            <a:xfrm>
              <a:off x="615150" y="488132"/>
              <a:ext cx="332937" cy="7542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1" name="web-logos.png" descr="web-logos.png"/>
            <p:cNvPicPr>
              <a:picLocks noChangeAspect="1"/>
            </p:cNvPicPr>
            <p:nvPr/>
          </p:nvPicPr>
          <p:blipFill>
            <a:blip r:embed="rId54"/>
            <a:srcRect l="68213"/>
            <a:stretch>
              <a:fillRect/>
            </a:stretch>
          </p:blipFill>
          <p:spPr>
            <a:xfrm>
              <a:off x="30795" y="0"/>
              <a:ext cx="1231901" cy="1468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6" name="Group"/>
          <p:cNvGrpSpPr/>
          <p:nvPr/>
        </p:nvGrpSpPr>
        <p:grpSpPr>
          <a:xfrm>
            <a:off x="8060797" y="11958679"/>
            <a:ext cx="1231901" cy="1432217"/>
            <a:chOff x="0" y="0"/>
            <a:chExt cx="1231900" cy="1432216"/>
          </a:xfrm>
        </p:grpSpPr>
        <p:sp>
          <p:nvSpPr>
            <p:cNvPr id="1383" name="Rectangle"/>
            <p:cNvSpPr/>
            <p:nvPr/>
          </p:nvSpPr>
          <p:spPr>
            <a:xfrm>
              <a:off x="311169" y="476261"/>
              <a:ext cx="301159" cy="73594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4" name="Rectangle"/>
            <p:cNvSpPr/>
            <p:nvPr/>
          </p:nvSpPr>
          <p:spPr>
            <a:xfrm>
              <a:off x="628237" y="476261"/>
              <a:ext cx="324841" cy="735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5" name="web-logos.png" descr="web-logos.png"/>
            <p:cNvPicPr>
              <a:picLocks noChangeAspect="1"/>
            </p:cNvPicPr>
            <p:nvPr/>
          </p:nvPicPr>
          <p:blipFill>
            <a:blip r:embed="rId54"/>
            <a:srcRect l="33709" r="33709"/>
            <a:stretch>
              <a:fillRect/>
            </a:stretch>
          </p:blipFill>
          <p:spPr>
            <a:xfrm>
              <a:off x="0" y="0"/>
              <a:ext cx="1231900" cy="143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87" name="RStudio-Logo-Blue-Gradient.png" descr="RStudio-Logo-Blue-Gradient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0947961" y="12424911"/>
            <a:ext cx="3174991" cy="111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noun_271662.png" descr="noun_271662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9069991" y="175136"/>
            <a:ext cx="1254415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noun_271646.png" descr="noun_271646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0794237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noun_446960.png" descr="noun_446960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2518484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99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1" animBg="1" advAuto="0"/>
      <p:bldP spid="1376" grpId="2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42" y="2268261"/>
            <a:ext cx="2555111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Hardware"/>
          <p:cNvSpPr txBox="1"/>
          <p:nvPr/>
        </p:nvSpPr>
        <p:spPr>
          <a:xfrm>
            <a:off x="1366727" y="1004289"/>
            <a:ext cx="3326614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2" y="2598350"/>
            <a:ext cx="2064101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8" y="6185674"/>
            <a:ext cx="1554249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649" y="4471209"/>
            <a:ext cx="2837897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81226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245" y="6721374"/>
            <a:ext cx="178270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7143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4671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32812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4556" y="6363467"/>
            <a:ext cx="1538185" cy="178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9437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3741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25174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24356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39750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48280" y="6363299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33741" y="7755529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00432" y="636346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04739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Packages"/>
          <p:cNvSpPr txBox="1"/>
          <p:nvPr/>
        </p:nvSpPr>
        <p:spPr>
          <a:xfrm>
            <a:off x="13211471" y="1004289"/>
            <a:ext cx="313288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41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9551" y="3791098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45118" y="6715281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92864" y="5279133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06747" y="5334159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6289" y="5277654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19653" y="3806861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21646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97421" y="2186096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45871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5636" y="6787460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68218" y="6797333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75387" y="8407526"/>
            <a:ext cx="635879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90430" y="8270788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81812" y="8254769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67453" y="3912178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oftware"/>
          <p:cNvSpPr txBox="1"/>
          <p:nvPr/>
        </p:nvSpPr>
        <p:spPr>
          <a:xfrm>
            <a:off x="7106813" y="1004289"/>
            <a:ext cx="305554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42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58503" y="2342446"/>
            <a:ext cx="1410445" cy="1410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85874" y="8815316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63857" y="8815316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98258" y="5561510"/>
            <a:ext cx="730935" cy="73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60103" y="6633185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92482" y="4041118"/>
            <a:ext cx="1122954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88805" y="7692649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76832" y="2440194"/>
            <a:ext cx="1554248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95413" y="4068786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0" name="Group"/>
          <p:cNvGrpSpPr/>
          <p:nvPr/>
        </p:nvGrpSpPr>
        <p:grpSpPr>
          <a:xfrm>
            <a:off x="18909175" y="2164848"/>
            <a:ext cx="1321198" cy="1321198"/>
            <a:chOff x="0" y="0"/>
            <a:chExt cx="1321196" cy="1321196"/>
          </a:xfrm>
        </p:grpSpPr>
        <p:pic>
          <p:nvPicPr>
            <p:cNvPr id="143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3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9026968" y="6981276"/>
            <a:ext cx="1085610" cy="108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60103" y="5433124"/>
            <a:ext cx="987706" cy="987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909176" y="5266379"/>
            <a:ext cx="1321341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80610" y="4068955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Architecture"/>
          <p:cNvSpPr txBox="1"/>
          <p:nvPr/>
        </p:nvSpPr>
        <p:spPr>
          <a:xfrm>
            <a:off x="19276026" y="1004289"/>
            <a:ext cx="414497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pic>
        <p:nvPicPr>
          <p:cNvPr id="1446" name="Markdown-logo.png" descr="Markdown-logo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34587" y="10270045"/>
            <a:ext cx="1589919" cy="978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0" name="Group"/>
          <p:cNvGrpSpPr/>
          <p:nvPr/>
        </p:nvGrpSpPr>
        <p:grpSpPr>
          <a:xfrm>
            <a:off x="8054335" y="9807363"/>
            <a:ext cx="1321362" cy="1536226"/>
            <a:chOff x="0" y="0"/>
            <a:chExt cx="1321361" cy="1536225"/>
          </a:xfrm>
        </p:grpSpPr>
        <p:sp>
          <p:nvSpPr>
            <p:cNvPr id="1447" name="Rectangle"/>
            <p:cNvSpPr/>
            <p:nvPr/>
          </p:nvSpPr>
          <p:spPr>
            <a:xfrm>
              <a:off x="329061" y="4981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48" name="Rectangle"/>
            <p:cNvSpPr/>
            <p:nvPr/>
          </p:nvSpPr>
          <p:spPr>
            <a:xfrm>
              <a:off x="643730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49" name="web-logos.png" descr="web-logos.png"/>
            <p:cNvPicPr>
              <a:picLocks noChangeAspect="1"/>
            </p:cNvPicPr>
            <p:nvPr/>
          </p:nvPicPr>
          <p:blipFill>
            <a:blip r:embed="rId51"/>
            <a:srcRect l="67419"/>
            <a:stretch>
              <a:fillRect/>
            </a:stretch>
          </p:blipFill>
          <p:spPr>
            <a:xfrm>
              <a:off x="0" y="0"/>
              <a:ext cx="1321362" cy="1536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54" name="Group"/>
          <p:cNvGrpSpPr/>
          <p:nvPr/>
        </p:nvGrpSpPr>
        <p:grpSpPr>
          <a:xfrm>
            <a:off x="6375116" y="9807363"/>
            <a:ext cx="1321267" cy="1536115"/>
            <a:chOff x="0" y="0"/>
            <a:chExt cx="1321265" cy="1536113"/>
          </a:xfrm>
        </p:grpSpPr>
        <p:sp>
          <p:nvSpPr>
            <p:cNvPr id="1451" name="Rectangle"/>
            <p:cNvSpPr/>
            <p:nvPr/>
          </p:nvSpPr>
          <p:spPr>
            <a:xfrm>
              <a:off x="333742" y="5108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52" name="Rectangle"/>
            <p:cNvSpPr/>
            <p:nvPr/>
          </p:nvSpPr>
          <p:spPr>
            <a:xfrm>
              <a:off x="673811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53" name="web-logos.png" descr="web-logos.png"/>
            <p:cNvPicPr>
              <a:picLocks noChangeAspect="1"/>
            </p:cNvPicPr>
            <p:nvPr/>
          </p:nvPicPr>
          <p:blipFill>
            <a:blip r:embed="rId51"/>
            <a:srcRect l="33709" r="33709"/>
            <a:stretch>
              <a:fillRect/>
            </a:stretch>
          </p:blipFill>
          <p:spPr>
            <a:xfrm>
              <a:off x="0" y="0"/>
              <a:ext cx="1321266" cy="1536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5" name=""/>
          <p:cNvSpPr txBox="1"/>
          <p:nvPr/>
        </p:nvSpPr>
        <p:spPr>
          <a:xfrm>
            <a:off x="19218919" y="10715817"/>
            <a:ext cx="12643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9000"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</a:t>
            </a:r>
          </a:p>
        </p:txBody>
      </p:sp>
      <p:pic>
        <p:nvPicPr>
          <p:cNvPr id="1456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4257627" y="9879477"/>
            <a:ext cx="3276878" cy="330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8" name="Group"/>
          <p:cNvGrpSpPr/>
          <p:nvPr/>
        </p:nvGrpSpPr>
        <p:grpSpPr>
          <a:xfrm>
            <a:off x="3213940" y="12176259"/>
            <a:ext cx="1575315" cy="1147259"/>
            <a:chOff x="0" y="0"/>
            <a:chExt cx="1575314" cy="1147257"/>
          </a:xfrm>
        </p:grpSpPr>
        <p:grpSp>
          <p:nvGrpSpPr>
            <p:cNvPr id="1466" name="Group"/>
            <p:cNvGrpSpPr/>
            <p:nvPr/>
          </p:nvGrpSpPr>
          <p:grpSpPr>
            <a:xfrm>
              <a:off x="91447" y="0"/>
              <a:ext cx="1483868" cy="1147258"/>
              <a:chOff x="0" y="0"/>
              <a:chExt cx="1483866" cy="1147257"/>
            </a:xfrm>
          </p:grpSpPr>
          <p:sp>
            <p:nvSpPr>
              <p:cNvPr id="1457" name="Rectangle"/>
              <p:cNvSpPr/>
              <p:nvPr/>
            </p:nvSpPr>
            <p:spPr>
              <a:xfrm>
                <a:off x="241949" y="4693"/>
                <a:ext cx="1241918" cy="943858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8" name="Rectangle"/>
              <p:cNvSpPr/>
              <p:nvPr/>
            </p:nvSpPr>
            <p:spPr>
              <a:xfrm>
                <a:off x="229530" y="203400"/>
                <a:ext cx="1241918" cy="74515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9" name="Rectangle"/>
              <p:cNvSpPr/>
              <p:nvPr/>
            </p:nvSpPr>
            <p:spPr>
              <a:xfrm rot="19050000">
                <a:off x="62462" y="68288"/>
                <a:ext cx="322899" cy="310480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0" name="Triangle"/>
              <p:cNvSpPr/>
              <p:nvPr/>
            </p:nvSpPr>
            <p:spPr>
              <a:xfrm rot="10800000" flipH="1">
                <a:off x="1235483" y="948550"/>
                <a:ext cx="235965" cy="198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1" name="Rectangle"/>
              <p:cNvSpPr/>
              <p:nvPr/>
            </p:nvSpPr>
            <p:spPr>
              <a:xfrm>
                <a:off x="5985" y="203400"/>
                <a:ext cx="1241918" cy="94385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2" name="Triangle"/>
              <p:cNvSpPr/>
              <p:nvPr/>
            </p:nvSpPr>
            <p:spPr>
              <a:xfrm rot="16200000" flipH="1">
                <a:off x="602105" y="464203"/>
                <a:ext cx="881762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3" name="Triangle"/>
              <p:cNvSpPr/>
              <p:nvPr/>
            </p:nvSpPr>
            <p:spPr>
              <a:xfrm rot="5400000">
                <a:off x="-229980" y="464203"/>
                <a:ext cx="881763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4" name="Triangle"/>
              <p:cNvSpPr/>
              <p:nvPr/>
            </p:nvSpPr>
            <p:spPr>
              <a:xfrm rot="10800000" flipH="1">
                <a:off x="5985" y="203400"/>
                <a:ext cx="1241918" cy="745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5" name="Triangle"/>
              <p:cNvSpPr/>
              <p:nvPr/>
            </p:nvSpPr>
            <p:spPr>
              <a:xfrm flipH="1">
                <a:off x="1235483" y="29532"/>
                <a:ext cx="235965" cy="198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467" name="rvest"/>
            <p:cNvSpPr txBox="1"/>
            <p:nvPr/>
          </p:nvSpPr>
          <p:spPr>
            <a:xfrm>
              <a:off x="-1" y="88010"/>
              <a:ext cx="1438415" cy="1059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rvest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2929</Words>
  <Application>Microsoft Office PowerPoint</Application>
  <PresentationFormat>Custom</PresentationFormat>
  <Paragraphs>1624</Paragraphs>
  <Slides>83</Slides>
  <Notes>2</Notes>
  <HiddenSlides>10</HiddenSlides>
  <MMClips>6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7" baseType="lpstr">
      <vt:lpstr>Arial</vt:lpstr>
      <vt:lpstr>FontAwesome</vt:lpstr>
      <vt:lpstr>Gill Sans</vt:lpstr>
      <vt:lpstr>Gill Sans Light</vt:lpstr>
      <vt:lpstr>Helvetica</vt:lpstr>
      <vt:lpstr>Helvetica Neue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Reshaping Final Exam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Section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Cressman</dc:creator>
  <cp:lastModifiedBy>Kimberly Cressman</cp:lastModifiedBy>
  <cp:revision>27</cp:revision>
  <dcterms:modified xsi:type="dcterms:W3CDTF">2019-10-23T16:05:29Z</dcterms:modified>
</cp:coreProperties>
</file>